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9" r:id="rId5"/>
    <p:sldId id="341" r:id="rId6"/>
    <p:sldId id="339" r:id="rId7"/>
    <p:sldId id="34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D64C286-A76B-483D-892B-964914160A17}">
          <p14:sldIdLst>
            <p14:sldId id="275"/>
            <p14:sldId id="256"/>
            <p14:sldId id="257"/>
            <p14:sldId id="259"/>
            <p14:sldId id="341"/>
            <p14:sldId id="339"/>
            <p14:sldId id="343"/>
          </p14:sldIdLst>
        </p14:section>
        <p14:section name="Section sans titre" id="{832FB918-92C5-4BFF-AB28-77FE98AB262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4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8F513B-E98E-AE85-0361-8A35DB083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6EA320-3682-1E17-37B2-3AEED8AA5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7D70FA-C11D-6CA3-84C8-284B5B77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6E1A-49DE-4FDD-9973-1B562894EE35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097979-A13A-FCE8-EC8C-3868153F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266CEC-BFDC-C57C-BCEF-26A2BCF51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2F08-685C-442D-85F4-B7CD55339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52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65B5E8-6A24-01FA-31CC-0E4C47AC0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70D2D50-6F18-CE49-09DC-8FB85BFEF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A26BFE-3B25-ACC0-5C6B-91D3335B3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6E1A-49DE-4FDD-9973-1B562894EE35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2148AB-56BF-1AC0-F985-92CFD3DA3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A85EF5-86C1-E3F4-CB17-276E4D2B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2F08-685C-442D-85F4-B7CD55339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95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93A0EEE-38F7-0B89-1021-D737C8965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6660CDD-457D-DB3A-245F-3A09156BC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CA2940-6A23-EB71-7010-0D9A67D94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6E1A-49DE-4FDD-9973-1B562894EE35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EFAD2C-86FE-250D-7D95-2C7D29C8A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9F83DB-783F-29A0-FD6F-5E5C0623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2F08-685C-442D-85F4-B7CD55339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49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5BB77C-76AC-02D9-013A-5F074CADC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E1D529-8FB0-3B07-12DB-2680517AD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AD4380-4C73-0120-AE6A-3F92A465C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6E1A-49DE-4FDD-9973-1B562894EE35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8189D5-8173-7049-F829-C438D1436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AC7D97-5F4B-0C89-4C63-8B2334029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2F08-685C-442D-85F4-B7CD55339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68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EF5A49-3607-58D8-BDA3-884DC98F1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E0DD63-BB55-E433-3AB8-0566755BC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023CBE-6040-744B-C991-E72564C16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6E1A-49DE-4FDD-9973-1B562894EE35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8583D2-BD3B-1650-77A9-3FB5F893D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AE0E95-C2BD-227C-F3DD-990335801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2F08-685C-442D-85F4-B7CD55339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12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263DDD-933D-E1FE-DFB5-68EB3A615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566991-3473-D6D3-F28F-0F7BD873D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0CF75B2-7CEC-7780-D566-F28C1A031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399768-4C0B-4544-E1CB-E84197A05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6E1A-49DE-4FDD-9973-1B562894EE35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38621F-FFDE-0F8D-7655-D0AB729F4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4E1E4B-18D7-20C9-3E3B-E617C9068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2F08-685C-442D-85F4-B7CD55339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952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CF2F7A-D795-F16B-5AED-A4DCDF075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B3207C-C8FE-8965-0AA2-9B904499D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6D2D3E-63B3-CAD4-93F5-2D0838BE3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04F6745-F773-971E-3713-46D14588F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2647D79-BAE4-5B06-4F36-894DA35A9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EDB659-E558-D286-392E-254064A1B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6E1A-49DE-4FDD-9973-1B562894EE35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6DC6391-42D0-3C97-D6E0-43C1099DF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0615EEF-E89A-14E2-30DB-202F6609F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2F08-685C-442D-85F4-B7CD55339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5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D18486-04AB-4A63-B443-29E7A1983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DA66AC-2E04-977D-DDCB-147D1E8B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6E1A-49DE-4FDD-9973-1B562894EE35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5CA278-AD8E-95CB-AE88-4E8FF59AE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439BEA4-DEFC-CE98-7449-F9017695A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2F08-685C-442D-85F4-B7CD55339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05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35DE8A4-2662-39AB-DE7E-D543D7A44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6E1A-49DE-4FDD-9973-1B562894EE35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4AAF73C-811E-E11F-E152-5A0CE3B85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4E32DA-DDB1-B42E-0B80-4F826810A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2F08-685C-442D-85F4-B7CD55339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98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62F21C-9438-7BE4-FA3A-8DC75F6B4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4DAB4F-C244-3D6C-444D-1B9D6FF77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47915E-9258-62E2-6038-38D546DD3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C0C20F-23FB-1D12-74FB-615A44D14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6E1A-49DE-4FDD-9973-1B562894EE35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61EC7E-F17B-C233-3C08-E6E5D7508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4B9CE1-D417-236D-C0AE-ED00C47E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2F08-685C-442D-85F4-B7CD55339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47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47F7E5-D41F-85E4-8DE6-B18DA480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E23C093-A12A-CE91-05CF-24BC5D4D06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50AE358-1115-9034-DF24-70F087146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DD299C-3335-4B6D-BA89-8BBEE0A20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6E1A-49DE-4FDD-9973-1B562894EE35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1F408C-9D47-20E3-B338-61224BDDE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D0A78C-7133-F3AE-6084-D1B4131A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2F08-685C-442D-85F4-B7CD55339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62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0CBF763-ECF0-F131-8452-0CD92EC5A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5FCCD6-8199-E100-1292-B0AF203C9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C2FFBB-7261-A5BE-5993-66A35F139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86E1A-49DE-4FDD-9973-1B562894EE35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900AF4-53C6-3404-9F47-E7206EB7E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FBF8E7-A464-A2D3-C48A-AA2DBB857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F2F08-685C-442D-85F4-B7CD55339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94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9AE4C9-EE4E-A55E-80FF-7F62D1012D38}"/>
              </a:ext>
            </a:extLst>
          </p:cNvPr>
          <p:cNvSpPr/>
          <p:nvPr/>
        </p:nvSpPr>
        <p:spPr>
          <a:xfrm>
            <a:off x="2205402" y="2366285"/>
            <a:ext cx="778118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fr-FR" sz="3200" b="1" i="0" u="sng" strike="noStrike" kern="1200" cap="none" spc="0" normalizeH="0" baseline="0" noProof="0" dirty="0">
                <a:ln w="0">
                  <a:noFill/>
                </a:ln>
                <a:solidFill>
                  <a:srgbClr val="272A5F"/>
                </a:solidFill>
                <a:uLnTx/>
                <a:uFillTx/>
                <a:latin typeface="+mj-lt"/>
                <a:ea typeface="+mj-ea"/>
              </a:rPr>
              <a:t>Contrat-cadre d’Action Sociale 2023-2026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F50D582-30AD-9E00-4651-917B5B31B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76" y="724908"/>
            <a:ext cx="6142448" cy="142504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9E79360-0DE6-BDE4-0015-AEE786E8FDEF}"/>
              </a:ext>
            </a:extLst>
          </p:cNvPr>
          <p:cNvSpPr txBox="1"/>
          <p:nvPr/>
        </p:nvSpPr>
        <p:spPr>
          <a:xfrm>
            <a:off x="3389450" y="4602864"/>
            <a:ext cx="541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Commander des Chèques Vacances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93EC4FA-FC7F-C5BD-9AB4-1437A2B79806}"/>
              </a:ext>
            </a:extLst>
          </p:cNvPr>
          <p:cNvSpPr txBox="1"/>
          <p:nvPr/>
        </p:nvSpPr>
        <p:spPr>
          <a:xfrm>
            <a:off x="4177929" y="3515352"/>
            <a:ext cx="3836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E94059"/>
                </a:solidFill>
              </a:rPr>
              <a:t>PASS SOCIAL – </a:t>
            </a:r>
            <a:r>
              <a:rPr lang="fr-FR" sz="2800" b="1" dirty="0" err="1">
                <a:solidFill>
                  <a:srgbClr val="E94059"/>
                </a:solidFill>
              </a:rPr>
              <a:t>Plurélya</a:t>
            </a:r>
            <a:r>
              <a:rPr lang="fr-FR" sz="2800" b="1" dirty="0">
                <a:solidFill>
                  <a:srgbClr val="E9405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831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A1F1F16-B914-AF0F-2D54-AE17D6339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47" y="0"/>
            <a:ext cx="2652853" cy="61546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18B7F71-B2F3-3363-4806-03D78E3D1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493" y="1661866"/>
            <a:ext cx="9955014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81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565164B-8AD3-337E-5961-9BBC466AB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47" y="0"/>
            <a:ext cx="2652853" cy="61546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0212AF5-FE62-EB25-0530-FAD9B9B8B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226" y="0"/>
            <a:ext cx="8259328" cy="650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5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D3F8041-4CE1-E188-AC18-8B864F5C1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509"/>
            <a:ext cx="10249989" cy="629249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5FA75DA-788E-A822-4306-5E97A06FF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47" y="0"/>
            <a:ext cx="2652853" cy="6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92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111F3E0-FD8F-BA72-703A-6AAD2D829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242" y="642202"/>
            <a:ext cx="2165659" cy="1645485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779A8EF7-E4C3-1C61-5019-6FD3223C6AA4}"/>
              </a:ext>
            </a:extLst>
          </p:cNvPr>
          <p:cNvSpPr/>
          <p:nvPr/>
        </p:nvSpPr>
        <p:spPr>
          <a:xfrm>
            <a:off x="9490586" y="2548873"/>
            <a:ext cx="2377159" cy="1992273"/>
          </a:xfrm>
          <a:prstGeom prst="ellipse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Vous recevez un chéquier de la valeur de </a:t>
            </a:r>
            <a:r>
              <a:rPr lang="fr-FR" sz="1400" b="1" dirty="0">
                <a:solidFill>
                  <a:schemeClr val="accent6"/>
                </a:solidFill>
              </a:rPr>
              <a:t>votre épargne </a:t>
            </a:r>
            <a:r>
              <a:rPr lang="fr-FR" sz="1400" b="1" dirty="0">
                <a:solidFill>
                  <a:schemeClr val="tx1"/>
                </a:solidFill>
              </a:rPr>
              <a:t>+ </a:t>
            </a:r>
            <a:r>
              <a:rPr lang="fr-FR" sz="1400" b="1" dirty="0">
                <a:solidFill>
                  <a:srgbClr val="32D816"/>
                </a:solidFill>
              </a:rPr>
              <a:t>l’abondement </a:t>
            </a:r>
            <a:r>
              <a:rPr lang="fr-FR" sz="1400" b="1" dirty="0" err="1">
                <a:solidFill>
                  <a:srgbClr val="32D816"/>
                </a:solidFill>
              </a:rPr>
              <a:t>Plurélya</a:t>
            </a:r>
            <a:r>
              <a:rPr lang="fr-FR" sz="1400" b="1" dirty="0">
                <a:solidFill>
                  <a:srgbClr val="32D816"/>
                </a:solidFill>
              </a:rPr>
              <a:t>*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72F25B3-29DB-AF7A-9901-E9F1626370F9}"/>
              </a:ext>
            </a:extLst>
          </p:cNvPr>
          <p:cNvSpPr/>
          <p:nvPr/>
        </p:nvSpPr>
        <p:spPr>
          <a:xfrm>
            <a:off x="266728" y="2548873"/>
            <a:ext cx="2377159" cy="1992274"/>
          </a:xfrm>
          <a:prstGeom prst="ellipse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Vous épargnez de 20€ à 80€ par mois pendant 4, 5 ou 8 mois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76CC3D0-7E1A-80E0-8FFB-E892983F8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80" y="971553"/>
            <a:ext cx="1471054" cy="131613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6E72E70-1B27-0841-DCF7-B33992514240}"/>
              </a:ext>
            </a:extLst>
          </p:cNvPr>
          <p:cNvSpPr txBox="1"/>
          <p:nvPr/>
        </p:nvSpPr>
        <p:spPr>
          <a:xfrm>
            <a:off x="401073" y="4753797"/>
            <a:ext cx="11530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Exemples d’une épargne de 80€ par mois sur 4 mois pour deux agents différents. L’un étant en tranche 1 et l’autre en tranche 2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CEE95FE-C41F-1961-0AFA-9235C74C462E}"/>
              </a:ext>
            </a:extLst>
          </p:cNvPr>
          <p:cNvSpPr txBox="1"/>
          <p:nvPr/>
        </p:nvSpPr>
        <p:spPr>
          <a:xfrm>
            <a:off x="4756958" y="625694"/>
            <a:ext cx="2612590" cy="1661993"/>
          </a:xfrm>
          <a:prstGeom prst="rect">
            <a:avLst/>
          </a:prstGeom>
          <a:noFill/>
          <a:ln w="12700">
            <a:solidFill>
              <a:srgbClr val="32D816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2D816"/>
                </a:solidFill>
              </a:rPr>
              <a:t>* </a:t>
            </a:r>
            <a:r>
              <a:rPr lang="fr-FR" sz="1400" b="1" u="sng" dirty="0">
                <a:solidFill>
                  <a:srgbClr val="32D816"/>
                </a:solidFill>
              </a:rPr>
              <a:t>Abondement </a:t>
            </a:r>
            <a:r>
              <a:rPr lang="fr-FR" sz="1400" b="1" u="sng" dirty="0" err="1">
                <a:solidFill>
                  <a:srgbClr val="32D816"/>
                </a:solidFill>
              </a:rPr>
              <a:t>Plurélya</a:t>
            </a:r>
            <a:r>
              <a:rPr lang="fr-FR" sz="1400" b="1" u="sng" dirty="0">
                <a:solidFill>
                  <a:srgbClr val="32D816"/>
                </a:solidFill>
              </a:rPr>
              <a:t> :</a:t>
            </a:r>
          </a:p>
          <a:p>
            <a:endParaRPr lang="fr-FR" sz="1400" b="1" u="sng" dirty="0">
              <a:solidFill>
                <a:srgbClr val="32D816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400" b="1" dirty="0">
                <a:solidFill>
                  <a:srgbClr val="32D816"/>
                </a:solidFill>
              </a:rPr>
              <a:t>1 mensualité pour les agents en Tranche 2 et 3</a:t>
            </a:r>
          </a:p>
          <a:p>
            <a:endParaRPr lang="fr-FR" sz="1400" b="1" dirty="0">
              <a:solidFill>
                <a:srgbClr val="32D816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400" b="1" dirty="0">
                <a:solidFill>
                  <a:srgbClr val="32D816"/>
                </a:solidFill>
              </a:rPr>
              <a:t>2 mensualités pour les agents en Tranche 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677063F-F0DB-41F8-092D-38C4B9F92521}"/>
              </a:ext>
            </a:extLst>
          </p:cNvPr>
          <p:cNvSpPr txBox="1"/>
          <p:nvPr/>
        </p:nvSpPr>
        <p:spPr>
          <a:xfrm>
            <a:off x="260031" y="5176778"/>
            <a:ext cx="339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8</a:t>
            </a:r>
            <a:r>
              <a:rPr lang="fr-FR" sz="1800" dirty="0"/>
              <a:t>0€ x 4mois = </a:t>
            </a:r>
            <a:r>
              <a:rPr lang="fr-FR" dirty="0">
                <a:solidFill>
                  <a:srgbClr val="00B0F0"/>
                </a:solidFill>
              </a:rPr>
              <a:t>32</a:t>
            </a:r>
            <a:r>
              <a:rPr lang="fr-FR" sz="1800" dirty="0">
                <a:solidFill>
                  <a:srgbClr val="00B0F0"/>
                </a:solidFill>
              </a:rPr>
              <a:t>0€ épargnés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496462A-976F-6F36-54E0-742D54AAE600}"/>
              </a:ext>
            </a:extLst>
          </p:cNvPr>
          <p:cNvSpPr txBox="1"/>
          <p:nvPr/>
        </p:nvSpPr>
        <p:spPr>
          <a:xfrm>
            <a:off x="4715921" y="5202997"/>
            <a:ext cx="2643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rgbClr val="32D816"/>
                </a:solidFill>
              </a:rPr>
              <a:t>+ 1 mensualité de 80€</a:t>
            </a:r>
            <a:endParaRPr lang="fr-FR" sz="1800" dirty="0">
              <a:solidFill>
                <a:srgbClr val="FF0000"/>
              </a:solidFill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00ACA1C-8B5B-2430-6F21-38EF382FD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573" y="2478123"/>
            <a:ext cx="1098141" cy="2133771"/>
          </a:xfrm>
          <a:prstGeom prst="rect">
            <a:avLst/>
          </a:prstGeom>
        </p:spPr>
      </p:pic>
      <p:sp>
        <p:nvSpPr>
          <p:cNvPr id="20" name="Signe Plus 19">
            <a:extLst>
              <a:ext uri="{FF2B5EF4-FFF2-40B4-BE49-F238E27FC236}">
                <a16:creationId xmlns:a16="http://schemas.microsoft.com/office/drawing/2014/main" id="{4ED76299-B8D7-AD24-E398-7427EC2DE612}"/>
              </a:ext>
            </a:extLst>
          </p:cNvPr>
          <p:cNvSpPr/>
          <p:nvPr/>
        </p:nvSpPr>
        <p:spPr>
          <a:xfrm>
            <a:off x="3273568" y="2941384"/>
            <a:ext cx="1651969" cy="1207250"/>
          </a:xfrm>
          <a:prstGeom prst="mathPlus">
            <a:avLst>
              <a:gd name="adj1" fmla="val 9623"/>
            </a:avLst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t égal à 20">
            <a:extLst>
              <a:ext uri="{FF2B5EF4-FFF2-40B4-BE49-F238E27FC236}">
                <a16:creationId xmlns:a16="http://schemas.microsoft.com/office/drawing/2014/main" id="{5FE062F3-F5E3-9DC2-922A-5E22DBA1CFDD}"/>
              </a:ext>
            </a:extLst>
          </p:cNvPr>
          <p:cNvSpPr/>
          <p:nvPr/>
        </p:nvSpPr>
        <p:spPr>
          <a:xfrm>
            <a:off x="7369548" y="3155615"/>
            <a:ext cx="1562628" cy="781220"/>
          </a:xfrm>
          <a:prstGeom prst="mathEqual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DDEC5A6-FBAB-C311-9072-BC50427411C3}"/>
              </a:ext>
            </a:extLst>
          </p:cNvPr>
          <p:cNvSpPr txBox="1"/>
          <p:nvPr/>
        </p:nvSpPr>
        <p:spPr>
          <a:xfrm>
            <a:off x="7968340" y="5176778"/>
            <a:ext cx="3963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= 400€ pour l’agent en tranche 2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8834ED4-6C29-C575-DC25-3BD47EE26572}"/>
              </a:ext>
            </a:extLst>
          </p:cNvPr>
          <p:cNvSpPr txBox="1"/>
          <p:nvPr/>
        </p:nvSpPr>
        <p:spPr>
          <a:xfrm>
            <a:off x="266728" y="5688440"/>
            <a:ext cx="339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8</a:t>
            </a:r>
            <a:r>
              <a:rPr lang="fr-FR" sz="1800" dirty="0"/>
              <a:t>0€ x 4mois = </a:t>
            </a:r>
            <a:r>
              <a:rPr lang="fr-FR" sz="1800" dirty="0">
                <a:solidFill>
                  <a:srgbClr val="00B0F0"/>
                </a:solidFill>
              </a:rPr>
              <a:t>320€ épargnés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0A60A5C-7AE2-00E2-BF82-8A043F203839}"/>
              </a:ext>
            </a:extLst>
          </p:cNvPr>
          <p:cNvSpPr txBox="1"/>
          <p:nvPr/>
        </p:nvSpPr>
        <p:spPr>
          <a:xfrm>
            <a:off x="4715921" y="5683317"/>
            <a:ext cx="2725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rgbClr val="32D816"/>
                </a:solidFill>
              </a:rPr>
              <a:t>+ 2 mensualités de 80€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C434C0F-4727-C253-A6BE-0D2C2695F13D}"/>
              </a:ext>
            </a:extLst>
          </p:cNvPr>
          <p:cNvSpPr txBox="1"/>
          <p:nvPr/>
        </p:nvSpPr>
        <p:spPr>
          <a:xfrm>
            <a:off x="7968340" y="5684098"/>
            <a:ext cx="3963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= 480€ pour l’agent en tranche 1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01FBA9B-B144-61F6-A52F-C3AAC550DB3C}"/>
              </a:ext>
            </a:extLst>
          </p:cNvPr>
          <p:cNvSpPr txBox="1"/>
          <p:nvPr/>
        </p:nvSpPr>
        <p:spPr>
          <a:xfrm>
            <a:off x="6576" y="6535892"/>
            <a:ext cx="13242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Sur la fiche avantages il est indiqué 800€ maximum. Cela correspond à 80€ par mois sur 8 mois avec un abondement maximum de 160€ </a:t>
            </a:r>
            <a:r>
              <a:rPr lang="fr-FR" sz="1200" i="1" dirty="0">
                <a:sym typeface="Wingdings" panose="05000000000000000000" pitchFamily="2" charset="2"/>
              </a:rPr>
              <a:t>  </a:t>
            </a:r>
            <a:r>
              <a:rPr lang="fr-FR" sz="1200" i="1" dirty="0"/>
              <a:t>80x8 = 640 +160 = 800€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C85CACF-D0F7-DF4E-A8FB-5FAC044F9F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47" y="0"/>
            <a:ext cx="2652853" cy="6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81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F78779F-52C0-9D0F-D841-F1FF09797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19" y="1196965"/>
            <a:ext cx="2035630" cy="217048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BEA08F3-5C6B-BF97-32FD-6870B1F3A6E6}"/>
              </a:ext>
            </a:extLst>
          </p:cNvPr>
          <p:cNvSpPr txBox="1"/>
          <p:nvPr/>
        </p:nvSpPr>
        <p:spPr>
          <a:xfrm>
            <a:off x="3292132" y="1120685"/>
            <a:ext cx="70471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/>
              <a:t>RAPPEL, attention aux dates de démarrage de vos épargnes :</a:t>
            </a:r>
          </a:p>
          <a:p>
            <a:endParaRPr lang="fr-FR" sz="1400" dirty="0"/>
          </a:p>
          <a:p>
            <a:pPr marL="285750" indent="-285750">
              <a:buFontTx/>
              <a:buChar char="-"/>
            </a:pPr>
            <a:r>
              <a:rPr lang="fr-FR" sz="1400" dirty="0">
                <a:sym typeface="Wingdings" panose="05000000000000000000" pitchFamily="2" charset="2"/>
              </a:rPr>
              <a:t>Début de l’épargne au plus tard le 05/04/2023 pour une épargne de </a:t>
            </a:r>
            <a:r>
              <a:rPr lang="fr-FR" sz="1400" b="1" dirty="0">
                <a:solidFill>
                  <a:srgbClr val="00B0F0"/>
                </a:solidFill>
                <a:sym typeface="Wingdings" panose="05000000000000000000" pitchFamily="2" charset="2"/>
              </a:rPr>
              <a:t>8 mois </a:t>
            </a:r>
            <a:r>
              <a:rPr lang="fr-FR" sz="1400" dirty="0">
                <a:sym typeface="Wingdings" panose="05000000000000000000" pitchFamily="2" charset="2"/>
              </a:rPr>
              <a:t>( donc envoyer le dossier complet avant le </a:t>
            </a:r>
            <a:r>
              <a:rPr lang="fr-FR" sz="1400" b="1" dirty="0">
                <a:solidFill>
                  <a:srgbClr val="00B0F0"/>
                </a:solidFill>
                <a:sym typeface="Wingdings" panose="05000000000000000000" pitchFamily="2" charset="2"/>
              </a:rPr>
              <a:t>05/03/2023</a:t>
            </a:r>
            <a:r>
              <a:rPr lang="fr-FR" sz="1400" dirty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Tx/>
              <a:buChar char="-"/>
            </a:pPr>
            <a:endParaRPr lang="fr-FR" sz="14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sz="1400" dirty="0">
                <a:sym typeface="Wingdings" panose="05000000000000000000" pitchFamily="2" charset="2"/>
              </a:rPr>
              <a:t>Début de l’épargne au plus tard le 05/07/2023 pour une épargne de </a:t>
            </a:r>
            <a:r>
              <a:rPr lang="fr-FR" sz="1400" b="1" dirty="0">
                <a:solidFill>
                  <a:srgbClr val="32D816"/>
                </a:solidFill>
                <a:sym typeface="Wingdings" panose="05000000000000000000" pitchFamily="2" charset="2"/>
              </a:rPr>
              <a:t>5 mois </a:t>
            </a:r>
            <a:r>
              <a:rPr lang="fr-FR" sz="1400" dirty="0">
                <a:sym typeface="Wingdings" panose="05000000000000000000" pitchFamily="2" charset="2"/>
              </a:rPr>
              <a:t>( donc envoyer le dossier complet avant le </a:t>
            </a:r>
            <a:r>
              <a:rPr lang="fr-FR" sz="1400" b="1" dirty="0">
                <a:solidFill>
                  <a:srgbClr val="32D816"/>
                </a:solidFill>
                <a:sym typeface="Wingdings" panose="05000000000000000000" pitchFamily="2" charset="2"/>
              </a:rPr>
              <a:t>05/06/2023</a:t>
            </a:r>
            <a:r>
              <a:rPr lang="fr-FR" sz="1400" dirty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Tx/>
              <a:buChar char="-"/>
            </a:pPr>
            <a:endParaRPr lang="fr-FR" sz="14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sz="1400" dirty="0">
                <a:sym typeface="Wingdings" panose="05000000000000000000" pitchFamily="2" charset="2"/>
              </a:rPr>
              <a:t>Début de l’épargne au plus tard le 05/08/2023 pour une épargne de </a:t>
            </a:r>
            <a:r>
              <a:rPr lang="fr-FR" sz="1400" b="1" dirty="0">
                <a:solidFill>
                  <a:srgbClr val="E93E59"/>
                </a:solidFill>
                <a:sym typeface="Wingdings" panose="05000000000000000000" pitchFamily="2" charset="2"/>
              </a:rPr>
              <a:t>4 mois </a:t>
            </a:r>
            <a:r>
              <a:rPr lang="fr-FR" sz="1400" dirty="0">
                <a:sym typeface="Wingdings" panose="05000000000000000000" pitchFamily="2" charset="2"/>
              </a:rPr>
              <a:t>( donc envoyer le dossier complet avant le </a:t>
            </a:r>
            <a:r>
              <a:rPr lang="fr-FR" sz="1400" b="1" dirty="0">
                <a:solidFill>
                  <a:srgbClr val="E93E59"/>
                </a:solidFill>
                <a:sym typeface="Wingdings" panose="05000000000000000000" pitchFamily="2" charset="2"/>
              </a:rPr>
              <a:t>05/07/2023</a:t>
            </a:r>
            <a:r>
              <a:rPr lang="fr-FR" sz="1400" dirty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03FAE3E-C369-BF17-668C-DF922FAB4321}"/>
              </a:ext>
            </a:extLst>
          </p:cNvPr>
          <p:cNvSpPr txBox="1"/>
          <p:nvPr/>
        </p:nvSpPr>
        <p:spPr>
          <a:xfrm>
            <a:off x="249734" y="3601888"/>
            <a:ext cx="118484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>
                <a:sym typeface="Wingdings" panose="05000000000000000000" pitchFamily="2" charset="2"/>
              </a:rPr>
              <a:t>Informations complémentaires :</a:t>
            </a:r>
          </a:p>
          <a:p>
            <a:endParaRPr lang="fr-FR" sz="1400" dirty="0">
              <a:sym typeface="Wingdings" panose="05000000000000000000" pitchFamily="2" charset="2"/>
            </a:endParaRPr>
          </a:p>
          <a:p>
            <a:pPr marL="342900" indent="-342900">
              <a:buAutoNum type="arabicParenR"/>
            </a:pPr>
            <a:r>
              <a:rPr lang="fr-FR" sz="1400" dirty="0">
                <a:sym typeface="Wingdings" panose="05000000000000000000" pitchFamily="2" charset="2"/>
              </a:rPr>
              <a:t>Quelque soit la durée de votre épargne, </a:t>
            </a:r>
            <a:r>
              <a:rPr lang="fr-FR" sz="1400" b="1" dirty="0">
                <a:sym typeface="Wingdings" panose="05000000000000000000" pitchFamily="2" charset="2"/>
              </a:rPr>
              <a:t>elle doit se terminer au plus tard le 5 décembre 2023</a:t>
            </a:r>
            <a:r>
              <a:rPr lang="fr-FR" sz="1400" dirty="0">
                <a:sym typeface="Wingdings" panose="05000000000000000000" pitchFamily="2" charset="2"/>
              </a:rPr>
              <a:t> (ce qui explique les dates limites inscrites ci-dessus.</a:t>
            </a:r>
          </a:p>
          <a:p>
            <a:pPr marL="342900" indent="-342900">
              <a:buAutoNum type="arabicParenR"/>
            </a:pPr>
            <a:endParaRPr lang="fr-FR" sz="1400" dirty="0">
              <a:sym typeface="Wingdings" panose="05000000000000000000" pitchFamily="2" charset="2"/>
            </a:endParaRPr>
          </a:p>
          <a:p>
            <a:pPr marL="342900" indent="-342900">
              <a:buAutoNum type="arabicParenR"/>
            </a:pPr>
            <a:r>
              <a:rPr lang="fr-FR" sz="1400" dirty="0">
                <a:sym typeface="Wingdings" panose="05000000000000000000" pitchFamily="2" charset="2"/>
              </a:rPr>
              <a:t>Tous les </a:t>
            </a:r>
            <a:r>
              <a:rPr lang="fr-FR" sz="1400" b="1" dirty="0">
                <a:sym typeface="Wingdings" panose="05000000000000000000" pitchFamily="2" charset="2"/>
              </a:rPr>
              <a:t>prélèvements</a:t>
            </a:r>
            <a:r>
              <a:rPr lang="fr-FR" sz="1400" dirty="0">
                <a:sym typeface="Wingdings" panose="05000000000000000000" pitchFamily="2" charset="2"/>
              </a:rPr>
              <a:t> se font automatiquement au </a:t>
            </a:r>
            <a:r>
              <a:rPr lang="fr-FR" sz="1400" b="1" dirty="0">
                <a:sym typeface="Wingdings" panose="05000000000000000000" pitchFamily="2" charset="2"/>
              </a:rPr>
              <a:t>5 de chaque mois</a:t>
            </a:r>
            <a:r>
              <a:rPr lang="fr-FR" sz="1400" dirty="0">
                <a:sym typeface="Wingdings" panose="05000000000000000000" pitchFamily="2" charset="2"/>
              </a:rPr>
              <a:t>.</a:t>
            </a:r>
          </a:p>
          <a:p>
            <a:pPr marL="342900" indent="-342900">
              <a:buAutoNum type="arabicParenR"/>
            </a:pPr>
            <a:endParaRPr lang="fr-FR" sz="1400" dirty="0">
              <a:sym typeface="Wingdings" panose="05000000000000000000" pitchFamily="2" charset="2"/>
            </a:endParaRPr>
          </a:p>
          <a:p>
            <a:pPr marL="342900" indent="-342900">
              <a:buAutoNum type="arabicParenR"/>
            </a:pPr>
            <a:r>
              <a:rPr lang="fr-FR" sz="1400" dirty="0">
                <a:sym typeface="Wingdings" panose="05000000000000000000" pitchFamily="2" charset="2"/>
              </a:rPr>
              <a:t>Vous recevez vos chèques vacances vers le </a:t>
            </a:r>
            <a:r>
              <a:rPr lang="fr-FR" sz="1400" b="1" dirty="0">
                <a:sym typeface="Wingdings" panose="05000000000000000000" pitchFamily="2" charset="2"/>
              </a:rPr>
              <a:t>15 du mois suivant </a:t>
            </a:r>
            <a:r>
              <a:rPr lang="fr-FR" sz="1400" dirty="0">
                <a:sym typeface="Wingdings" panose="05000000000000000000" pitchFamily="2" charset="2"/>
              </a:rPr>
              <a:t>votre dernier prélèvement (</a:t>
            </a:r>
            <a:r>
              <a:rPr lang="fr-FR" sz="1400" i="1" dirty="0">
                <a:sym typeface="Wingdings" panose="05000000000000000000" pitchFamily="2" charset="2"/>
              </a:rPr>
              <a:t>Exemple : dernier prélèvement le 05/07/2023, vous recevrez vos chèques-vacances vers le 15/08/2023).</a:t>
            </a:r>
          </a:p>
          <a:p>
            <a:pPr marL="342900" indent="-342900">
              <a:buAutoNum type="arabicParenR"/>
            </a:pPr>
            <a:endParaRPr lang="fr-FR" sz="1400" i="1" dirty="0">
              <a:sym typeface="Wingdings" panose="05000000000000000000" pitchFamily="2" charset="2"/>
            </a:endParaRPr>
          </a:p>
          <a:p>
            <a:pPr marL="342900" indent="-342900">
              <a:buAutoNum type="arabicParenR"/>
            </a:pPr>
            <a:r>
              <a:rPr lang="fr-FR" sz="1400" dirty="0">
                <a:sym typeface="Wingdings" panose="05000000000000000000" pitchFamily="2" charset="2"/>
              </a:rPr>
              <a:t>Le dernier prélèvement sera de </a:t>
            </a:r>
            <a:r>
              <a:rPr lang="fr-FR" sz="1400" b="1" dirty="0">
                <a:sym typeface="Wingdings" panose="05000000000000000000" pitchFamily="2" charset="2"/>
              </a:rPr>
              <a:t>+5€</a:t>
            </a:r>
            <a:r>
              <a:rPr lang="fr-FR" sz="1400" dirty="0">
                <a:sym typeface="Wingdings" panose="05000000000000000000" pitchFamily="2" charset="2"/>
              </a:rPr>
              <a:t> pour payer les frais d’envoi en recommandé.</a:t>
            </a:r>
          </a:p>
          <a:p>
            <a:pPr marL="342900" indent="-342900">
              <a:buAutoNum type="arabicParenR"/>
            </a:pPr>
            <a:endParaRPr lang="fr-FR" sz="1400" dirty="0">
              <a:sym typeface="Wingdings" panose="05000000000000000000" pitchFamily="2" charset="2"/>
            </a:endParaRPr>
          </a:p>
          <a:p>
            <a:pPr marL="342900" indent="-342900">
              <a:buAutoNum type="arabicParenR"/>
            </a:pPr>
            <a:r>
              <a:rPr lang="fr-FR" sz="1400" b="1" u="sng" dirty="0">
                <a:solidFill>
                  <a:srgbClr val="FF0000"/>
                </a:solidFill>
                <a:sym typeface="Wingdings" panose="05000000000000000000" pitchFamily="2" charset="2"/>
              </a:rPr>
              <a:t>L’épargne mise en place une année est automatiquement reconduite l’année suivante, il faut penser à l’annuler si vous ne voulez pas la renouveler ! </a:t>
            </a:r>
            <a:endParaRPr lang="fr-FR" sz="1400" b="1" u="sng" dirty="0">
              <a:solidFill>
                <a:srgbClr val="FF0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79EAA6A-CE14-DBDE-00C5-0D62BB6D5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47" y="0"/>
            <a:ext cx="2652853" cy="6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04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3E172BD-1DE2-F7C6-F085-69B32D321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599" y="1110473"/>
            <a:ext cx="3513365" cy="335034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52E8196-8A4D-D5C2-7B96-3F891C8B1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78" y="5094514"/>
            <a:ext cx="4371869" cy="1014274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62343A5-07B2-E60F-CF72-E15551EE82F5}"/>
              </a:ext>
            </a:extLst>
          </p:cNvPr>
          <p:cNvSpPr/>
          <p:nvPr/>
        </p:nvSpPr>
        <p:spPr>
          <a:xfrm>
            <a:off x="1265629" y="2167875"/>
            <a:ext cx="3513365" cy="2292942"/>
          </a:xfrm>
          <a:prstGeom prst="roundRect">
            <a:avLst/>
          </a:prstGeom>
          <a:solidFill>
            <a:srgbClr val="F8A72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Service Action Sociale</a:t>
            </a:r>
          </a:p>
          <a:p>
            <a:pPr algn="ctr"/>
            <a:r>
              <a:rPr lang="fr-FR" b="1" dirty="0">
                <a:solidFill>
                  <a:srgbClr val="002060"/>
                </a:solidFill>
              </a:rPr>
              <a:t>09.73.05.74.59</a:t>
            </a: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r>
              <a:rPr lang="fr-FR" b="1" dirty="0">
                <a:solidFill>
                  <a:srgbClr val="002060"/>
                </a:solidFill>
              </a:rPr>
              <a:t>actionsociale@cdg88.fr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31D5C1-A773-33F4-146D-8B15FAD412D4}"/>
              </a:ext>
            </a:extLst>
          </p:cNvPr>
          <p:cNvSpPr/>
          <p:nvPr/>
        </p:nvSpPr>
        <p:spPr>
          <a:xfrm>
            <a:off x="5154003" y="272146"/>
            <a:ext cx="188399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fr-FR" sz="3200" b="1" i="0" u="sng" strike="noStrike" kern="1200" cap="none" spc="0" normalizeH="0" baseline="0" noProof="0" dirty="0">
                <a:ln w="0">
                  <a:noFill/>
                </a:ln>
                <a:solidFill>
                  <a:srgbClr val="272A5F"/>
                </a:solidFill>
                <a:uLnTx/>
                <a:uFillTx/>
                <a:latin typeface="+mj-lt"/>
                <a:ea typeface="+mj-ea"/>
              </a:rPr>
              <a:t>CONTACTS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534B61C-975B-146D-B87B-4DD1696D5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43" y="5094514"/>
            <a:ext cx="3168679" cy="110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276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384</Words>
  <Application>Microsoft Office PowerPoint</Application>
  <PresentationFormat>Grand écran</PresentationFormat>
  <Paragraphs>41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ROBERT</dc:creator>
  <cp:lastModifiedBy>Vincent ROBERT</cp:lastModifiedBy>
  <cp:revision>8</cp:revision>
  <dcterms:created xsi:type="dcterms:W3CDTF">2023-07-24T08:53:02Z</dcterms:created>
  <dcterms:modified xsi:type="dcterms:W3CDTF">2023-08-08T07:32:38Z</dcterms:modified>
</cp:coreProperties>
</file>