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8D9DE-AA0C-4DAB-B2F6-7EC6C7F9722D}" type="datetimeFigureOut">
              <a:rPr lang="fr-FR" smtClean="0"/>
              <a:t>01/06/2021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EE470-4167-42C7-AEED-5AA768F87C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669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Indemnités d'apprentissage (Anne Sophie) &gt; 80%</a:t>
            </a:r>
          </a:p>
          <a:p>
            <a:r>
              <a:rPr lang="fr-FR" dirty="0"/>
              <a:t>Aménagement de poste (Anne Sophie) &gt; 10 000€ max (part de compensation du handicap)</a:t>
            </a:r>
          </a:p>
          <a:p>
            <a:r>
              <a:rPr lang="fr-FR" dirty="0"/>
              <a:t>Accompagnement socio pédagogique (VEBRET Théo avec Prométhée formation) &gt; 520 SMIC horaire &gt; (78h pour une année scolaire / 50€ de l'heure = 3 900€ HT / 4 680€ TTC)</a:t>
            </a:r>
          </a:p>
          <a:p>
            <a:r>
              <a:rPr lang="fr-FR" dirty="0"/>
              <a:t>Tutorat (Anne </a:t>
            </a:r>
            <a:r>
              <a:rPr lang="fr-FR" dirty="0" err="1"/>
              <a:t>sophie</a:t>
            </a:r>
            <a:r>
              <a:rPr lang="fr-FR" dirty="0"/>
              <a:t>) : tutorée 4h par semaine / Salaire brute de CD + charges patronales = 28 980,12€ pour 1 427,43 heures travaillées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0E5DE-D299-450B-8C2A-BC05BD9B8E93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4828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EACD23-024F-437F-9AEF-E744E79FC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15C73A-80C0-4E07-A60B-CE72DEB04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5A764E-4E66-4AA4-B176-EA559F463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F682-0084-4A3A-9C9F-6E92E7D32065}" type="datetimeFigureOut">
              <a:rPr lang="fr-FR" smtClean="0"/>
              <a:t>01/06/2021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7C4FB1-4ECA-4820-811D-06BACE7D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85CE2A-211B-4971-8D2A-574F65A18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2F75-95CE-4870-9BF2-E98476DC0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63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0D347-91E2-45D1-A675-7304A4655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32FB0D6-94FD-44D8-84A9-904D1E141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1E8B77-4A1A-4E72-9869-4BAF42537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F682-0084-4A3A-9C9F-6E92E7D32065}" type="datetimeFigureOut">
              <a:rPr lang="fr-FR" smtClean="0"/>
              <a:t>01/06/2021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D06443-AEF4-4DD8-93F7-D05F58A68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676E46-F78D-46C8-B935-408FFBC2E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2F75-95CE-4870-9BF2-E98476DC0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8E90B84-B2D5-43D0-B3FE-EAB9EBE860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63A3A36-A288-4AEF-A9E0-ADCB9D2C3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73F5DA-237E-4267-92C5-76F707B3D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F682-0084-4A3A-9C9F-6E92E7D32065}" type="datetimeFigureOut">
              <a:rPr lang="fr-FR" smtClean="0"/>
              <a:t>01/06/2021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C869BE-194C-4165-B802-A164306E3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DC9771-8CB7-4D60-8B19-66092115E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2F75-95CE-4870-9BF2-E98476DC0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84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FF17B-4860-42A9-A757-82D8FF28F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A43449-064A-43C1-BC4D-043367A4B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49D408-2326-4ABF-A9D8-83775D99D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F682-0084-4A3A-9C9F-6E92E7D32065}" type="datetimeFigureOut">
              <a:rPr lang="fr-FR" smtClean="0"/>
              <a:t>01/06/2021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B1DDF5-E893-437D-867F-502B6D3CD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4D50BF-991D-42A0-AD5E-A27E727B3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2F75-95CE-4870-9BF2-E98476DC0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45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E5DA99-7A61-4C7B-8715-CF9646C63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D8FFF2-04EE-4DB3-9965-806DB2F0B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A205B2-96BE-4E0A-94FA-3DD336C3A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F682-0084-4A3A-9C9F-6E92E7D32065}" type="datetimeFigureOut">
              <a:rPr lang="fr-FR" smtClean="0"/>
              <a:t>01/06/2021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42ADC7-32D5-4156-B1D6-F12FFCCF5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3BF2D3-06AB-48E0-A957-4FFC593F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2F75-95CE-4870-9BF2-E98476DC0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16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3147AE-99D3-4808-A56F-EA0518FB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19FB07-7EC7-4EEB-95C9-892B816ADA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5031904-C81D-4F66-AE18-76B4AA6AB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7E9312-6708-4355-AA82-AF46BA8E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F682-0084-4A3A-9C9F-6E92E7D32065}" type="datetimeFigureOut">
              <a:rPr lang="fr-FR" smtClean="0"/>
              <a:t>01/06/2021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67FBF6-7422-41A1-AE56-C5208E774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B11598-B38D-48BA-9C27-71E1E5416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2F75-95CE-4870-9BF2-E98476DC0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00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8D51C-CB47-4D31-990D-701FEEBD0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FED145-2BB6-453E-A938-E774F969C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56627B8-327D-4E10-9ABA-854ABB08D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E44FE2F-1409-4BBC-8145-23556B193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8004DB1-CB2E-4DDB-9544-1CB50E4289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C1311A8-F2ED-41A9-99CD-D5FEDA6F8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F682-0084-4A3A-9C9F-6E92E7D32065}" type="datetimeFigureOut">
              <a:rPr lang="fr-FR" smtClean="0"/>
              <a:t>01/06/2021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CC40939-DF44-4BE3-9ECA-4E6B67DFC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753CF3A-F554-40AA-9AF2-D6AC73341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2F75-95CE-4870-9BF2-E98476DC0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57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370C9C-A176-43A2-8348-EDDEAF23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8A53BAB-0799-4E40-92E0-B79A8ADC4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F682-0084-4A3A-9C9F-6E92E7D32065}" type="datetimeFigureOut">
              <a:rPr lang="fr-FR" smtClean="0"/>
              <a:t>01/06/2021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30D0BE4-F6E9-4516-8A75-A414413CF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8E6B887-6926-4E7C-AFB7-8FA52A65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2F75-95CE-4870-9BF2-E98476DC0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006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4A38631-2237-401E-89A5-4116B0E17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F682-0084-4A3A-9C9F-6E92E7D32065}" type="datetimeFigureOut">
              <a:rPr lang="fr-FR" smtClean="0"/>
              <a:t>01/06/2021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48051F9-8FA5-431D-BB72-F573DC020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B1731F-7BE4-4242-9D88-548AE0577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2F75-95CE-4870-9BF2-E98476DC0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136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B07AC8-0F56-4059-91AB-A15B3CAB1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1765B7-D916-4062-BA29-DD120731B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D9E768-F495-4973-A533-EA3653943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B42B53-180A-4E60-AA4C-18AD6998F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F682-0084-4A3A-9C9F-6E92E7D32065}" type="datetimeFigureOut">
              <a:rPr lang="fr-FR" smtClean="0"/>
              <a:t>01/06/2021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0AF9C1-DC95-4484-B22B-D405A3AB4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80ABAFD-1FF1-4DB5-9983-D001091A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2F75-95CE-4870-9BF2-E98476DC0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134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0211A2-40F1-4B8D-86BA-B6605CEAB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6026D8A-4839-4278-9538-5C3E53D4B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6B7DDE-5519-43E1-9498-1CED72BB3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BBB514-9300-43C3-91EB-99D9C3C1B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F682-0084-4A3A-9C9F-6E92E7D32065}" type="datetimeFigureOut">
              <a:rPr lang="fr-FR" smtClean="0"/>
              <a:t>01/06/2021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2DF4D6-51FB-4B37-B55A-F66D3C1E2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7B4601-4FB8-4E17-8028-4C2E3308B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2F75-95CE-4870-9BF2-E98476DC0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99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B2D42FA-7B06-4C9B-BEC0-79BB0EF08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8FB31B-06FE-439B-AEEC-237E872F2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565286-AB96-4F59-A4FD-DBD5725E27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1F682-0084-4A3A-9C9F-6E92E7D32065}" type="datetimeFigureOut">
              <a:rPr lang="fr-FR" smtClean="0"/>
              <a:t>01/06/2021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E28FDE-6C13-4B7A-9124-C4E303FCA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F4DDA7-45D2-4991-BBA1-A5D473ED5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F2F75-95CE-4870-9BF2-E98476DC0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18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ce réservé du contenu 2">
            <a:extLst>
              <a:ext uri="{FF2B5EF4-FFF2-40B4-BE49-F238E27FC236}">
                <a16:creationId xmlns:a16="http://schemas.microsoft.com/office/drawing/2014/main" id="{A6E281E3-7326-48F4-82DD-C34481E687F2}"/>
              </a:ext>
            </a:extLst>
          </p:cNvPr>
          <p:cNvSpPr txBox="1">
            <a:spLocks/>
          </p:cNvSpPr>
          <p:nvPr/>
        </p:nvSpPr>
        <p:spPr>
          <a:xfrm>
            <a:off x="62646" y="846327"/>
            <a:ext cx="2731894" cy="3739322"/>
          </a:xfrm>
          <a:prstGeom prst="rect">
            <a:avLst/>
          </a:prstGeom>
          <a:noFill/>
          <a:ln w="28575">
            <a:solidFill>
              <a:srgbClr val="FF0066"/>
            </a:solidFill>
            <a:prstDash val="solid"/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b="1" dirty="0">
                <a:latin typeface="+mj-lt"/>
              </a:rPr>
              <a:t>Mme M. en situation de handicap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dirty="0">
                <a:latin typeface="+mj-lt"/>
                <a:sym typeface="Wingdings" panose="05000000000000000000" pitchFamily="2" charset="2"/>
              </a:rPr>
              <a:t></a:t>
            </a:r>
            <a:r>
              <a:rPr lang="fr-FR" altLang="fr-FR" sz="1600" b="1" dirty="0">
                <a:latin typeface="+mj-lt"/>
              </a:rPr>
              <a:t>Poste</a:t>
            </a:r>
            <a:r>
              <a:rPr lang="fr-FR" altLang="fr-FR" sz="1600" dirty="0">
                <a:latin typeface="+mj-lt"/>
              </a:rPr>
              <a:t> : Agent administratif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dirty="0">
                <a:latin typeface="+mj-lt"/>
                <a:sym typeface="Wingdings" panose="05000000000000000000" pitchFamily="2" charset="2"/>
              </a:rPr>
              <a:t> </a:t>
            </a:r>
            <a:r>
              <a:rPr lang="fr-FR" altLang="fr-FR" sz="1600" b="1" dirty="0">
                <a:latin typeface="+mj-lt"/>
              </a:rPr>
              <a:t>Diplôme</a:t>
            </a:r>
            <a:r>
              <a:rPr lang="fr-FR" altLang="fr-FR" sz="1600" dirty="0">
                <a:latin typeface="+mj-lt"/>
              </a:rPr>
              <a:t> : BTS Assistant Manager sur 2 ans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dirty="0">
                <a:latin typeface="+mj-lt"/>
                <a:sym typeface="Wingdings" panose="05000000000000000000" pitchFamily="2" charset="2"/>
              </a:rPr>
              <a:t></a:t>
            </a:r>
            <a:r>
              <a:rPr lang="fr-FR" altLang="fr-FR" sz="1600" b="1" dirty="0">
                <a:latin typeface="+mj-lt"/>
              </a:rPr>
              <a:t>Formation</a:t>
            </a:r>
            <a:r>
              <a:rPr lang="fr-FR" altLang="fr-FR" sz="1600" dirty="0">
                <a:latin typeface="+mj-lt"/>
              </a:rPr>
              <a:t> : CCI de Meurthe et Moselle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5FF7E5B-57F9-4413-9CA0-431257C9C430}"/>
              </a:ext>
            </a:extLst>
          </p:cNvPr>
          <p:cNvSpPr txBox="1"/>
          <p:nvPr/>
        </p:nvSpPr>
        <p:spPr>
          <a:xfrm>
            <a:off x="3132760" y="42512"/>
            <a:ext cx="2360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 cap="small"/>
            </a:lvl1pPr>
          </a:lstStyle>
          <a:p>
            <a:r>
              <a:rPr lang="fr-FR" dirty="0"/>
              <a:t>Agent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48A3E8E5-D360-4DB1-9ADF-5A31B656290B}"/>
              </a:ext>
            </a:extLst>
          </p:cNvPr>
          <p:cNvSpPr txBox="1"/>
          <p:nvPr/>
        </p:nvSpPr>
        <p:spPr>
          <a:xfrm>
            <a:off x="6056084" y="44943"/>
            <a:ext cx="1645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cap="small" dirty="0"/>
              <a:t>Collectivité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13423C16-891C-49E3-AEC4-DECD3DE3A967}"/>
              </a:ext>
            </a:extLst>
          </p:cNvPr>
          <p:cNvSpPr txBox="1"/>
          <p:nvPr/>
        </p:nvSpPr>
        <p:spPr>
          <a:xfrm>
            <a:off x="8264050" y="80969"/>
            <a:ext cx="2360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cap="small" dirty="0"/>
              <a:t>Aides</a:t>
            </a:r>
            <a:r>
              <a:rPr lang="fr-FR" dirty="0"/>
              <a:t> </a:t>
            </a:r>
            <a:r>
              <a:rPr lang="fr-FR" sz="2400" b="1" cap="small" dirty="0"/>
              <a:t>du FIPHFP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1B8133EF-EC14-4D31-8F35-F032C8059967}"/>
              </a:ext>
            </a:extLst>
          </p:cNvPr>
          <p:cNvSpPr txBox="1"/>
          <p:nvPr/>
        </p:nvSpPr>
        <p:spPr>
          <a:xfrm>
            <a:off x="10679677" y="80968"/>
            <a:ext cx="1546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cap="small" dirty="0"/>
              <a:t>Restant dû</a:t>
            </a:r>
          </a:p>
        </p:txBody>
      </p:sp>
      <p:sp>
        <p:nvSpPr>
          <p:cNvPr id="42" name="Espace réservé du contenu 2">
            <a:extLst>
              <a:ext uri="{FF2B5EF4-FFF2-40B4-BE49-F238E27FC236}">
                <a16:creationId xmlns:a16="http://schemas.microsoft.com/office/drawing/2014/main" id="{13A9470E-7304-417F-ADB5-08C18E555D67}"/>
              </a:ext>
            </a:extLst>
          </p:cNvPr>
          <p:cNvSpPr txBox="1">
            <a:spLocks/>
          </p:cNvSpPr>
          <p:nvPr/>
        </p:nvSpPr>
        <p:spPr>
          <a:xfrm>
            <a:off x="65850" y="5137586"/>
            <a:ext cx="2810710" cy="12125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SzPct val="80000"/>
              <a:buNone/>
            </a:pPr>
            <a:r>
              <a:rPr lang="fr-FR" altLang="fr-FR" sz="1800" dirty="0">
                <a:latin typeface="+mj-lt"/>
              </a:rPr>
              <a:t>Frais inhérents à l'entrée en 1ère année d’ apprentissage :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SzPct val="80000"/>
              <a:buNone/>
            </a:pPr>
            <a:r>
              <a:rPr lang="fr-FR" altLang="fr-FR" sz="1800" b="1" dirty="0">
                <a:latin typeface="+mj-lt"/>
              </a:rPr>
              <a:t>1 525 € </a:t>
            </a:r>
            <a:r>
              <a:rPr lang="fr-FR" altLang="fr-FR" sz="1800" dirty="0">
                <a:latin typeface="+mj-lt"/>
              </a:rPr>
              <a:t>pour l'agent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273F9C89-62DB-43C6-9A0F-E06EDF3AF1A2}"/>
              </a:ext>
            </a:extLst>
          </p:cNvPr>
          <p:cNvSpPr txBox="1"/>
          <p:nvPr/>
        </p:nvSpPr>
        <p:spPr>
          <a:xfrm>
            <a:off x="27404" y="158345"/>
            <a:ext cx="2360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cap="small" dirty="0"/>
              <a:t>Contexte</a:t>
            </a:r>
          </a:p>
        </p:txBody>
      </p:sp>
      <p:sp>
        <p:nvSpPr>
          <p:cNvPr id="45" name="Espace réservé du contenu 2">
            <a:extLst>
              <a:ext uri="{FF2B5EF4-FFF2-40B4-BE49-F238E27FC236}">
                <a16:creationId xmlns:a16="http://schemas.microsoft.com/office/drawing/2014/main" id="{0E8D12A4-0F24-4728-AAD2-996B13A8B094}"/>
              </a:ext>
            </a:extLst>
          </p:cNvPr>
          <p:cNvSpPr txBox="1">
            <a:spLocks/>
          </p:cNvSpPr>
          <p:nvPr/>
        </p:nvSpPr>
        <p:spPr>
          <a:xfrm>
            <a:off x="6289550" y="5151625"/>
            <a:ext cx="1635253" cy="41535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800" b="1" dirty="0">
                <a:latin typeface="+mj-lt"/>
              </a:rPr>
              <a:t>27 454,42€</a:t>
            </a:r>
          </a:p>
        </p:txBody>
      </p:sp>
      <p:sp>
        <p:nvSpPr>
          <p:cNvPr id="46" name="Espace réservé du contenu 2">
            <a:extLst>
              <a:ext uri="{FF2B5EF4-FFF2-40B4-BE49-F238E27FC236}">
                <a16:creationId xmlns:a16="http://schemas.microsoft.com/office/drawing/2014/main" id="{D5D03827-1DED-44D2-8649-DD0008F6F81C}"/>
              </a:ext>
            </a:extLst>
          </p:cNvPr>
          <p:cNvSpPr txBox="1">
            <a:spLocks/>
          </p:cNvSpPr>
          <p:nvPr/>
        </p:nvSpPr>
        <p:spPr>
          <a:xfrm>
            <a:off x="8557982" y="5120794"/>
            <a:ext cx="1772408" cy="47863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800" b="1" dirty="0">
                <a:latin typeface="+mj-lt"/>
              </a:rPr>
              <a:t>23 421,07€</a:t>
            </a:r>
          </a:p>
        </p:txBody>
      </p:sp>
      <p:sp>
        <p:nvSpPr>
          <p:cNvPr id="47" name="Espace réservé du contenu 2">
            <a:extLst>
              <a:ext uri="{FF2B5EF4-FFF2-40B4-BE49-F238E27FC236}">
                <a16:creationId xmlns:a16="http://schemas.microsoft.com/office/drawing/2014/main" id="{8E036F7F-DA45-40AE-A84D-41309BF6D4E1}"/>
              </a:ext>
            </a:extLst>
          </p:cNvPr>
          <p:cNvSpPr txBox="1">
            <a:spLocks/>
          </p:cNvSpPr>
          <p:nvPr/>
        </p:nvSpPr>
        <p:spPr>
          <a:xfrm>
            <a:off x="10704437" y="5110453"/>
            <a:ext cx="1384343" cy="47391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66"/>
            </a:solidFill>
            <a:prstDash val="solid"/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2000" b="1" dirty="0">
                <a:solidFill>
                  <a:srgbClr val="FF0066"/>
                </a:solidFill>
                <a:latin typeface="+mj-lt"/>
              </a:rPr>
              <a:t>4 033,35€</a:t>
            </a:r>
          </a:p>
        </p:txBody>
      </p:sp>
      <p:sp>
        <p:nvSpPr>
          <p:cNvPr id="40" name="Espace réservé du contenu 2">
            <a:extLst>
              <a:ext uri="{FF2B5EF4-FFF2-40B4-BE49-F238E27FC236}">
                <a16:creationId xmlns:a16="http://schemas.microsoft.com/office/drawing/2014/main" id="{94C74699-143B-4B08-88FE-8FE33966AD35}"/>
              </a:ext>
            </a:extLst>
          </p:cNvPr>
          <p:cNvSpPr txBox="1">
            <a:spLocks/>
          </p:cNvSpPr>
          <p:nvPr/>
        </p:nvSpPr>
        <p:spPr>
          <a:xfrm>
            <a:off x="10816872" y="1083710"/>
            <a:ext cx="1268694" cy="362458"/>
          </a:xfrm>
          <a:prstGeom prst="roundRect">
            <a:avLst/>
          </a:prstGeom>
          <a:solidFill>
            <a:srgbClr val="FF0066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800" b="1" dirty="0">
                <a:latin typeface="+mj-lt"/>
              </a:rPr>
              <a:t>3 724,63€</a:t>
            </a:r>
          </a:p>
        </p:txBody>
      </p:sp>
      <p:sp>
        <p:nvSpPr>
          <p:cNvPr id="48" name="Flèche : droite rayée 47">
            <a:extLst>
              <a:ext uri="{FF2B5EF4-FFF2-40B4-BE49-F238E27FC236}">
                <a16:creationId xmlns:a16="http://schemas.microsoft.com/office/drawing/2014/main" id="{C8F54C0F-AA69-412C-A709-2493D6BBF556}"/>
              </a:ext>
            </a:extLst>
          </p:cNvPr>
          <p:cNvSpPr/>
          <p:nvPr/>
        </p:nvSpPr>
        <p:spPr>
          <a:xfrm>
            <a:off x="2845838" y="1058404"/>
            <a:ext cx="7833839" cy="399917"/>
          </a:xfrm>
          <a:prstGeom prst="stripedRightArrow">
            <a:avLst/>
          </a:prstGeom>
          <a:solidFill>
            <a:srgbClr val="7030A0"/>
          </a:solidFill>
          <a:ln w="19050">
            <a:solidFill>
              <a:srgbClr val="9900FF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49" name="Espace réservé du contenu 2">
            <a:extLst>
              <a:ext uri="{FF2B5EF4-FFF2-40B4-BE49-F238E27FC236}">
                <a16:creationId xmlns:a16="http://schemas.microsoft.com/office/drawing/2014/main" id="{C1A28BBA-63EF-492C-8ABE-92565DDC9671}"/>
              </a:ext>
            </a:extLst>
          </p:cNvPr>
          <p:cNvSpPr txBox="1">
            <a:spLocks/>
          </p:cNvSpPr>
          <p:nvPr/>
        </p:nvSpPr>
        <p:spPr>
          <a:xfrm>
            <a:off x="2975023" y="487487"/>
            <a:ext cx="2511262" cy="1486034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SzPct val="80000"/>
              <a:buNone/>
            </a:pPr>
            <a:r>
              <a:rPr lang="fr-FR" altLang="fr-FR" sz="1500" dirty="0">
                <a:solidFill>
                  <a:srgbClr val="FF0066"/>
                </a:solidFill>
                <a:latin typeface="+mj-lt"/>
              </a:rPr>
              <a:t>Contrat d'apprentissage (2 ans) 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SzPct val="80000"/>
              <a:buNone/>
            </a:pPr>
            <a:r>
              <a:rPr lang="fr-FR" altLang="fr-FR" sz="1500" dirty="0">
                <a:solidFill>
                  <a:srgbClr val="FF0066"/>
                </a:solidFill>
                <a:latin typeface="+mj-lt"/>
              </a:rPr>
              <a:t>3 jours collectivité / 2 jours formation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SzPct val="80000"/>
              <a:buNone/>
            </a:pPr>
            <a:r>
              <a:rPr lang="fr-FR" altLang="fr-FR" sz="1500" dirty="0">
                <a:solidFill>
                  <a:srgbClr val="FF0066"/>
                </a:solidFill>
                <a:latin typeface="+mj-lt"/>
              </a:rPr>
              <a:t>salaire perçu mensuel 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None/>
            </a:pPr>
            <a:r>
              <a:rPr lang="fr-FR" altLang="fr-FR" sz="1500" dirty="0">
                <a:solidFill>
                  <a:srgbClr val="FF0066"/>
                </a:solidFill>
                <a:latin typeface="+mj-lt"/>
              </a:rPr>
              <a:t> </a:t>
            </a:r>
            <a:r>
              <a:rPr lang="fr-FR" altLang="fr-FR" sz="1500" b="1" dirty="0">
                <a:solidFill>
                  <a:srgbClr val="FF0066"/>
                </a:solidFill>
                <a:latin typeface="+mj-lt"/>
              </a:rPr>
              <a:t>1 551,93€  </a:t>
            </a:r>
            <a:r>
              <a:rPr lang="fr-FR" altLang="fr-FR" sz="1500" dirty="0">
                <a:solidFill>
                  <a:srgbClr val="FF0066"/>
                </a:solidFill>
                <a:latin typeface="+mj-lt"/>
              </a:rPr>
              <a:t>net</a:t>
            </a:r>
          </a:p>
        </p:txBody>
      </p:sp>
      <p:sp>
        <p:nvSpPr>
          <p:cNvPr id="50" name="Espace réservé du contenu 2">
            <a:extLst>
              <a:ext uri="{FF2B5EF4-FFF2-40B4-BE49-F238E27FC236}">
                <a16:creationId xmlns:a16="http://schemas.microsoft.com/office/drawing/2014/main" id="{12E146E5-0F5D-4C06-9F1F-566F888386D5}"/>
              </a:ext>
            </a:extLst>
          </p:cNvPr>
          <p:cNvSpPr txBox="1">
            <a:spLocks/>
          </p:cNvSpPr>
          <p:nvPr/>
        </p:nvSpPr>
        <p:spPr>
          <a:xfrm>
            <a:off x="5709718" y="772387"/>
            <a:ext cx="2466758" cy="95437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dirty="0">
                <a:solidFill>
                  <a:srgbClr val="FF0066"/>
                </a:solidFill>
                <a:latin typeface="+mj-lt"/>
              </a:rPr>
              <a:t>Indemnités annuelles versées pour l’agent :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b="1" dirty="0">
                <a:solidFill>
                  <a:srgbClr val="FF0066"/>
                </a:solidFill>
                <a:latin typeface="+mj-lt"/>
              </a:rPr>
              <a:t>18 623,16€</a:t>
            </a:r>
          </a:p>
        </p:txBody>
      </p:sp>
      <p:sp>
        <p:nvSpPr>
          <p:cNvPr id="51" name="Espace réservé du contenu 2">
            <a:extLst>
              <a:ext uri="{FF2B5EF4-FFF2-40B4-BE49-F238E27FC236}">
                <a16:creationId xmlns:a16="http://schemas.microsoft.com/office/drawing/2014/main" id="{AE93FBE6-2BE2-429B-8147-771FB103BB51}"/>
              </a:ext>
            </a:extLst>
          </p:cNvPr>
          <p:cNvSpPr txBox="1">
            <a:spLocks/>
          </p:cNvSpPr>
          <p:nvPr/>
        </p:nvSpPr>
        <p:spPr>
          <a:xfrm>
            <a:off x="8557982" y="819386"/>
            <a:ext cx="1768571" cy="86302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dirty="0">
                <a:solidFill>
                  <a:srgbClr val="FF0066"/>
                </a:solidFill>
                <a:latin typeface="+mj-lt"/>
              </a:rPr>
              <a:t>Prise en Charge 80% :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b="1" dirty="0">
                <a:solidFill>
                  <a:srgbClr val="FF0066"/>
                </a:solidFill>
                <a:latin typeface="+mj-lt"/>
              </a:rPr>
              <a:t>14 898,53 €</a:t>
            </a:r>
          </a:p>
        </p:txBody>
      </p:sp>
      <p:sp>
        <p:nvSpPr>
          <p:cNvPr id="52" name="Flèche : droite rayée 51">
            <a:extLst>
              <a:ext uri="{FF2B5EF4-FFF2-40B4-BE49-F238E27FC236}">
                <a16:creationId xmlns:a16="http://schemas.microsoft.com/office/drawing/2014/main" id="{33548E17-93F3-487D-8908-EBD07E8B2562}"/>
              </a:ext>
            </a:extLst>
          </p:cNvPr>
          <p:cNvSpPr/>
          <p:nvPr/>
        </p:nvSpPr>
        <p:spPr>
          <a:xfrm>
            <a:off x="2832745" y="2252666"/>
            <a:ext cx="7820612" cy="399917"/>
          </a:xfrm>
          <a:prstGeom prst="stripedRightArrow">
            <a:avLst/>
          </a:prstGeom>
          <a:solidFill>
            <a:srgbClr val="FF0066"/>
          </a:solidFill>
          <a:ln w="19050">
            <a:solidFill>
              <a:srgbClr val="FFB7D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3" name="Espace réservé du contenu 2">
            <a:extLst>
              <a:ext uri="{FF2B5EF4-FFF2-40B4-BE49-F238E27FC236}">
                <a16:creationId xmlns:a16="http://schemas.microsoft.com/office/drawing/2014/main" id="{B76412A1-F9D5-4DAE-99F7-F88306086CDF}"/>
              </a:ext>
            </a:extLst>
          </p:cNvPr>
          <p:cNvSpPr txBox="1">
            <a:spLocks/>
          </p:cNvSpPr>
          <p:nvPr/>
        </p:nvSpPr>
        <p:spPr>
          <a:xfrm>
            <a:off x="5719229" y="2096463"/>
            <a:ext cx="2459310" cy="729542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400" dirty="0">
                <a:solidFill>
                  <a:srgbClr val="FF0066"/>
                </a:solidFill>
                <a:latin typeface="+mj-lt"/>
              </a:rPr>
              <a:t>Coût de l’ aménagement de poste informatique :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400" b="1" dirty="0">
                <a:solidFill>
                  <a:srgbClr val="FF0066"/>
                </a:solidFill>
                <a:latin typeface="+mj-lt"/>
              </a:rPr>
              <a:t>2 364,66€</a:t>
            </a:r>
          </a:p>
        </p:txBody>
      </p:sp>
      <p:sp>
        <p:nvSpPr>
          <p:cNvPr id="54" name="Espace réservé du contenu 2">
            <a:extLst>
              <a:ext uri="{FF2B5EF4-FFF2-40B4-BE49-F238E27FC236}">
                <a16:creationId xmlns:a16="http://schemas.microsoft.com/office/drawing/2014/main" id="{0E76CB1E-04FE-402F-828D-C3440DF77D9D}"/>
              </a:ext>
            </a:extLst>
          </p:cNvPr>
          <p:cNvSpPr txBox="1">
            <a:spLocks/>
          </p:cNvSpPr>
          <p:nvPr/>
        </p:nvSpPr>
        <p:spPr>
          <a:xfrm>
            <a:off x="8617670" y="1956274"/>
            <a:ext cx="1698110" cy="982450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None/>
            </a:pPr>
            <a:r>
              <a:rPr lang="fr-FR" altLang="fr-FR" sz="1400" dirty="0">
                <a:solidFill>
                  <a:srgbClr val="FF0066"/>
                </a:solidFill>
                <a:latin typeface="+mj-lt"/>
              </a:rPr>
              <a:t>Surcoût lié à la compensation du handicap :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None/>
            </a:pPr>
            <a:r>
              <a:rPr lang="fr-FR" altLang="fr-FR" sz="1400" b="1" dirty="0">
                <a:solidFill>
                  <a:srgbClr val="FF0066"/>
                </a:solidFill>
                <a:latin typeface="+mj-lt"/>
              </a:rPr>
              <a:t>2 055,94€ </a:t>
            </a:r>
          </a:p>
        </p:txBody>
      </p:sp>
      <p:sp>
        <p:nvSpPr>
          <p:cNvPr id="55" name="Espace réservé du contenu 2">
            <a:extLst>
              <a:ext uri="{FF2B5EF4-FFF2-40B4-BE49-F238E27FC236}">
                <a16:creationId xmlns:a16="http://schemas.microsoft.com/office/drawing/2014/main" id="{FFB1D63F-8C93-4F03-83D4-AA22EA5CB87B}"/>
              </a:ext>
            </a:extLst>
          </p:cNvPr>
          <p:cNvSpPr txBox="1">
            <a:spLocks/>
          </p:cNvSpPr>
          <p:nvPr/>
        </p:nvSpPr>
        <p:spPr>
          <a:xfrm>
            <a:off x="10855211" y="2238972"/>
            <a:ext cx="1167337" cy="379309"/>
          </a:xfrm>
          <a:prstGeom prst="roundRect">
            <a:avLst/>
          </a:prstGeom>
          <a:solidFill>
            <a:srgbClr val="FF0066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800" b="1" dirty="0">
                <a:latin typeface="+mj-lt"/>
              </a:rPr>
              <a:t>308,72€</a:t>
            </a:r>
          </a:p>
        </p:txBody>
      </p:sp>
      <p:sp>
        <p:nvSpPr>
          <p:cNvPr id="56" name="Espace réservé du contenu 2">
            <a:extLst>
              <a:ext uri="{FF2B5EF4-FFF2-40B4-BE49-F238E27FC236}">
                <a16:creationId xmlns:a16="http://schemas.microsoft.com/office/drawing/2014/main" id="{111232CF-D3F1-4CC4-AB2E-9DC79A99EF18}"/>
              </a:ext>
            </a:extLst>
          </p:cNvPr>
          <p:cNvSpPr txBox="1">
            <a:spLocks/>
          </p:cNvSpPr>
          <p:nvPr/>
        </p:nvSpPr>
        <p:spPr>
          <a:xfrm>
            <a:off x="2969362" y="2182772"/>
            <a:ext cx="2516923" cy="79405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400" dirty="0">
                <a:solidFill>
                  <a:srgbClr val="FF0066"/>
                </a:solidFill>
                <a:latin typeface="+mj-lt"/>
              </a:rPr>
              <a:t>Restrictions médicales d’aptitudes définies par le médecin de prévention</a:t>
            </a:r>
          </a:p>
        </p:txBody>
      </p:sp>
      <p:sp>
        <p:nvSpPr>
          <p:cNvPr id="44" name="Espace réservé du contenu 2">
            <a:extLst>
              <a:ext uri="{FF2B5EF4-FFF2-40B4-BE49-F238E27FC236}">
                <a16:creationId xmlns:a16="http://schemas.microsoft.com/office/drawing/2014/main" id="{24DCA974-2814-47BB-9E6B-52F32DFFB28A}"/>
              </a:ext>
            </a:extLst>
          </p:cNvPr>
          <p:cNvSpPr txBox="1">
            <a:spLocks/>
          </p:cNvSpPr>
          <p:nvPr/>
        </p:nvSpPr>
        <p:spPr>
          <a:xfrm>
            <a:off x="11026961" y="3364923"/>
            <a:ext cx="937391" cy="372407"/>
          </a:xfrm>
          <a:prstGeom prst="roundRect">
            <a:avLst/>
          </a:prstGeom>
          <a:solidFill>
            <a:srgbClr val="FF0066"/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2000" b="1" dirty="0">
                <a:latin typeface="+mj-lt"/>
              </a:rPr>
              <a:t>0€</a:t>
            </a:r>
          </a:p>
        </p:txBody>
      </p:sp>
      <p:sp>
        <p:nvSpPr>
          <p:cNvPr id="57" name="Flèche : droite rayée 56">
            <a:extLst>
              <a:ext uri="{FF2B5EF4-FFF2-40B4-BE49-F238E27FC236}">
                <a16:creationId xmlns:a16="http://schemas.microsoft.com/office/drawing/2014/main" id="{45AC9025-262F-4F8F-87CE-CFDF4560F798}"/>
              </a:ext>
            </a:extLst>
          </p:cNvPr>
          <p:cNvSpPr/>
          <p:nvPr/>
        </p:nvSpPr>
        <p:spPr>
          <a:xfrm>
            <a:off x="2832745" y="3337414"/>
            <a:ext cx="7886603" cy="399917"/>
          </a:xfrm>
          <a:prstGeom prst="stripedRightArrow">
            <a:avLst/>
          </a:prstGeom>
          <a:solidFill>
            <a:srgbClr val="7030A0"/>
          </a:solidFill>
          <a:ln w="1905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8" name="Espace réservé du contenu 2">
            <a:extLst>
              <a:ext uri="{FF2B5EF4-FFF2-40B4-BE49-F238E27FC236}">
                <a16:creationId xmlns:a16="http://schemas.microsoft.com/office/drawing/2014/main" id="{187B2E27-4A68-44FD-9A75-98BF691FD1E2}"/>
              </a:ext>
            </a:extLst>
          </p:cNvPr>
          <p:cNvSpPr txBox="1">
            <a:spLocks/>
          </p:cNvSpPr>
          <p:nvPr/>
        </p:nvSpPr>
        <p:spPr>
          <a:xfrm>
            <a:off x="2969362" y="3266183"/>
            <a:ext cx="2516923" cy="554987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SzPct val="80000"/>
              <a:buNone/>
            </a:pPr>
            <a:r>
              <a:rPr lang="fr-FR" altLang="fr-FR" sz="1400" dirty="0">
                <a:solidFill>
                  <a:srgbClr val="FF0066"/>
                </a:solidFill>
                <a:latin typeface="+mj-lt"/>
              </a:rPr>
              <a:t>Soutien socio pédagogique (Prométhée formation)</a:t>
            </a:r>
          </a:p>
        </p:txBody>
      </p:sp>
      <p:sp>
        <p:nvSpPr>
          <p:cNvPr id="59" name="Espace réservé du contenu 2">
            <a:extLst>
              <a:ext uri="{FF2B5EF4-FFF2-40B4-BE49-F238E27FC236}">
                <a16:creationId xmlns:a16="http://schemas.microsoft.com/office/drawing/2014/main" id="{1A7EF5D2-0233-4987-AE25-953FAAB49813}"/>
              </a:ext>
            </a:extLst>
          </p:cNvPr>
          <p:cNvSpPr txBox="1">
            <a:spLocks/>
          </p:cNvSpPr>
          <p:nvPr/>
        </p:nvSpPr>
        <p:spPr>
          <a:xfrm>
            <a:off x="5749486" y="2976830"/>
            <a:ext cx="2429053" cy="105472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dirty="0">
                <a:solidFill>
                  <a:srgbClr val="FF0066"/>
                </a:solidFill>
                <a:latin typeface="+mj-lt"/>
              </a:rPr>
              <a:t>Coût des frais pédagogiques de l'accompagnateur =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dirty="0">
                <a:solidFill>
                  <a:srgbClr val="FF0066"/>
                </a:solidFill>
                <a:latin typeface="+mj-lt"/>
              </a:rPr>
              <a:t> </a:t>
            </a:r>
            <a:r>
              <a:rPr lang="fr-FR" altLang="fr-FR" sz="1600" b="1" dirty="0">
                <a:solidFill>
                  <a:srgbClr val="FF0066"/>
                </a:solidFill>
                <a:latin typeface="+mj-lt"/>
              </a:rPr>
              <a:t>4 680€</a:t>
            </a:r>
          </a:p>
        </p:txBody>
      </p:sp>
      <p:sp>
        <p:nvSpPr>
          <p:cNvPr id="60" name="Espace réservé du contenu 2">
            <a:extLst>
              <a:ext uri="{FF2B5EF4-FFF2-40B4-BE49-F238E27FC236}">
                <a16:creationId xmlns:a16="http://schemas.microsoft.com/office/drawing/2014/main" id="{AC2F52BD-BA1F-449F-B959-B2A02AB1FD36}"/>
              </a:ext>
            </a:extLst>
          </p:cNvPr>
          <p:cNvSpPr txBox="1">
            <a:spLocks/>
          </p:cNvSpPr>
          <p:nvPr/>
        </p:nvSpPr>
        <p:spPr>
          <a:xfrm>
            <a:off x="8632281" y="3230087"/>
            <a:ext cx="1698109" cy="622615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dirty="0">
                <a:solidFill>
                  <a:srgbClr val="FF0066"/>
                </a:solidFill>
                <a:latin typeface="+mj-lt"/>
              </a:rPr>
              <a:t>Plafond de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b="1" dirty="0">
                <a:solidFill>
                  <a:srgbClr val="FF0066"/>
                </a:solidFill>
                <a:latin typeface="+mj-lt"/>
              </a:rPr>
              <a:t>5 137€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CC1A0844-08D0-41AA-A097-C1F98267EED9}"/>
              </a:ext>
            </a:extLst>
          </p:cNvPr>
          <p:cNvSpPr txBox="1"/>
          <p:nvPr/>
        </p:nvSpPr>
        <p:spPr>
          <a:xfrm>
            <a:off x="3132759" y="5176115"/>
            <a:ext cx="2360645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Coût total</a:t>
            </a:r>
          </a:p>
        </p:txBody>
      </p:sp>
      <p:sp>
        <p:nvSpPr>
          <p:cNvPr id="63" name="Accolade fermante 62">
            <a:extLst>
              <a:ext uri="{FF2B5EF4-FFF2-40B4-BE49-F238E27FC236}">
                <a16:creationId xmlns:a16="http://schemas.microsoft.com/office/drawing/2014/main" id="{61703866-1EB9-43B7-B54A-24B2D3FC96E1}"/>
              </a:ext>
            </a:extLst>
          </p:cNvPr>
          <p:cNvSpPr/>
          <p:nvPr/>
        </p:nvSpPr>
        <p:spPr>
          <a:xfrm rot="5400000">
            <a:off x="7332434" y="1544035"/>
            <a:ext cx="150305" cy="8802506"/>
          </a:xfrm>
          <a:prstGeom prst="rightBrace">
            <a:avLst>
              <a:gd name="adj1" fmla="val 8333"/>
              <a:gd name="adj2" fmla="val 49908"/>
            </a:avLst>
          </a:prstGeom>
          <a:ln w="28575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4" name="Espace réservé du contenu 2">
            <a:extLst>
              <a:ext uri="{FF2B5EF4-FFF2-40B4-BE49-F238E27FC236}">
                <a16:creationId xmlns:a16="http://schemas.microsoft.com/office/drawing/2014/main" id="{377C6901-BD69-451B-B331-592AD906114C}"/>
              </a:ext>
            </a:extLst>
          </p:cNvPr>
          <p:cNvSpPr txBox="1">
            <a:spLocks/>
          </p:cNvSpPr>
          <p:nvPr/>
        </p:nvSpPr>
        <p:spPr>
          <a:xfrm>
            <a:off x="4186170" y="6182439"/>
            <a:ext cx="6246061" cy="617348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800" b="1" dirty="0">
                <a:latin typeface="+mj-lt"/>
              </a:rPr>
              <a:t>Obtention du BTS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800" b="1" dirty="0">
                <a:latin typeface="+mj-lt"/>
              </a:rPr>
              <a:t>Obtention d'un CDI dans une autre structure</a:t>
            </a:r>
          </a:p>
        </p:txBody>
      </p:sp>
      <p:sp>
        <p:nvSpPr>
          <p:cNvPr id="69" name="Flèche : droite rayée 68">
            <a:extLst>
              <a:ext uri="{FF2B5EF4-FFF2-40B4-BE49-F238E27FC236}">
                <a16:creationId xmlns:a16="http://schemas.microsoft.com/office/drawing/2014/main" id="{A325C6E0-32C1-4168-BCAF-82B063D6AF01}"/>
              </a:ext>
            </a:extLst>
          </p:cNvPr>
          <p:cNvSpPr/>
          <p:nvPr/>
        </p:nvSpPr>
        <p:spPr>
          <a:xfrm rot="5400000">
            <a:off x="984374" y="4303915"/>
            <a:ext cx="968058" cy="521355"/>
          </a:xfrm>
          <a:prstGeom prst="stripedRightArrow">
            <a:avLst/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5" name="Flèche : droite rayée 74">
            <a:extLst>
              <a:ext uri="{FF2B5EF4-FFF2-40B4-BE49-F238E27FC236}">
                <a16:creationId xmlns:a16="http://schemas.microsoft.com/office/drawing/2014/main" id="{618069FA-FBAA-4D19-8743-92930CC1C572}"/>
              </a:ext>
            </a:extLst>
          </p:cNvPr>
          <p:cNvSpPr/>
          <p:nvPr/>
        </p:nvSpPr>
        <p:spPr>
          <a:xfrm>
            <a:off x="2876560" y="4325586"/>
            <a:ext cx="7940312" cy="399917"/>
          </a:xfrm>
          <a:prstGeom prst="stripedRightArrow">
            <a:avLst/>
          </a:prstGeom>
          <a:solidFill>
            <a:srgbClr val="FF0066"/>
          </a:solidFill>
          <a:ln w="19050">
            <a:solidFill>
              <a:srgbClr val="FF006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6" name="Espace réservé du contenu 2">
            <a:extLst>
              <a:ext uri="{FF2B5EF4-FFF2-40B4-BE49-F238E27FC236}">
                <a16:creationId xmlns:a16="http://schemas.microsoft.com/office/drawing/2014/main" id="{CE5294D8-0277-4D6C-B5BF-05BEE5125F04}"/>
              </a:ext>
            </a:extLst>
          </p:cNvPr>
          <p:cNvSpPr txBox="1">
            <a:spLocks/>
          </p:cNvSpPr>
          <p:nvPr/>
        </p:nvSpPr>
        <p:spPr>
          <a:xfrm>
            <a:off x="3004628" y="4266814"/>
            <a:ext cx="2481657" cy="595556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None/>
            </a:pPr>
            <a:r>
              <a:rPr lang="fr-FR" altLang="fr-FR" sz="1600" dirty="0">
                <a:solidFill>
                  <a:srgbClr val="FF0066"/>
                </a:solidFill>
                <a:latin typeface="+mj-lt"/>
              </a:rPr>
              <a:t>Tutorat : 4h par semaine pendant 22 semaines (</a:t>
            </a:r>
            <a:r>
              <a:rPr lang="fr-FR" altLang="fr-FR" sz="1600" b="1" dirty="0">
                <a:solidFill>
                  <a:srgbClr val="FF0066"/>
                </a:solidFill>
                <a:latin typeface="+mj-lt"/>
              </a:rPr>
              <a:t>88h</a:t>
            </a:r>
            <a:r>
              <a:rPr lang="fr-FR" altLang="fr-FR" sz="1600" dirty="0">
                <a:solidFill>
                  <a:srgbClr val="FF0066"/>
                </a:solidFill>
                <a:latin typeface="+mj-lt"/>
              </a:rPr>
              <a:t>)</a:t>
            </a:r>
          </a:p>
        </p:txBody>
      </p:sp>
      <p:sp>
        <p:nvSpPr>
          <p:cNvPr id="77" name="Espace réservé du contenu 2">
            <a:extLst>
              <a:ext uri="{FF2B5EF4-FFF2-40B4-BE49-F238E27FC236}">
                <a16:creationId xmlns:a16="http://schemas.microsoft.com/office/drawing/2014/main" id="{5730C1EC-8088-4B6B-A758-4C20315472FF}"/>
              </a:ext>
            </a:extLst>
          </p:cNvPr>
          <p:cNvSpPr txBox="1">
            <a:spLocks/>
          </p:cNvSpPr>
          <p:nvPr/>
        </p:nvSpPr>
        <p:spPr>
          <a:xfrm>
            <a:off x="5752668" y="4132099"/>
            <a:ext cx="2423808" cy="906007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dirty="0">
                <a:solidFill>
                  <a:srgbClr val="FF0066"/>
                </a:solidFill>
                <a:latin typeface="+mj-lt"/>
              </a:rPr>
              <a:t>Rémunération annuelle brute du Tuteur </a:t>
            </a:r>
            <a:r>
              <a:rPr lang="fr-FR" altLang="fr-FR" sz="1600" b="1" dirty="0">
                <a:solidFill>
                  <a:srgbClr val="FF0066"/>
                </a:solidFill>
                <a:latin typeface="+mj-lt"/>
              </a:rPr>
              <a:t>=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dirty="0">
                <a:solidFill>
                  <a:srgbClr val="FF0066"/>
                </a:solidFill>
                <a:latin typeface="+mj-lt"/>
              </a:rPr>
              <a:t>28 980,12€  </a:t>
            </a:r>
            <a:r>
              <a:rPr lang="fr-FR" altLang="fr-FR" sz="1600" b="1" dirty="0">
                <a:solidFill>
                  <a:srgbClr val="FF0066"/>
                </a:solidFill>
                <a:latin typeface="+mj-lt"/>
              </a:rPr>
              <a:t>&gt; 1 786,60€</a:t>
            </a:r>
          </a:p>
        </p:txBody>
      </p:sp>
      <p:sp>
        <p:nvSpPr>
          <p:cNvPr id="78" name="Espace réservé du contenu 2">
            <a:extLst>
              <a:ext uri="{FF2B5EF4-FFF2-40B4-BE49-F238E27FC236}">
                <a16:creationId xmlns:a16="http://schemas.microsoft.com/office/drawing/2014/main" id="{A82B1B9D-3038-4A56-AECB-5D39FB85EFB6}"/>
              </a:ext>
            </a:extLst>
          </p:cNvPr>
          <p:cNvSpPr txBox="1">
            <a:spLocks/>
          </p:cNvSpPr>
          <p:nvPr/>
        </p:nvSpPr>
        <p:spPr>
          <a:xfrm>
            <a:off x="8411155" y="4147169"/>
            <a:ext cx="2021076" cy="77237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1600" dirty="0">
                <a:solidFill>
                  <a:srgbClr val="FF0066"/>
                </a:solidFill>
                <a:latin typeface="+mj-lt"/>
              </a:rPr>
              <a:t>Plafond de 228h/an = </a:t>
            </a:r>
            <a:r>
              <a:rPr lang="fr-FR" altLang="fr-FR" sz="1600" b="1" dirty="0">
                <a:solidFill>
                  <a:srgbClr val="FF0066"/>
                </a:solidFill>
                <a:latin typeface="+mj-lt"/>
              </a:rPr>
              <a:t>1 786,60€</a:t>
            </a:r>
          </a:p>
        </p:txBody>
      </p:sp>
      <p:sp>
        <p:nvSpPr>
          <p:cNvPr id="62" name="Espace réservé du contenu 2">
            <a:extLst>
              <a:ext uri="{FF2B5EF4-FFF2-40B4-BE49-F238E27FC236}">
                <a16:creationId xmlns:a16="http://schemas.microsoft.com/office/drawing/2014/main" id="{24DCA974-2814-47BB-9E6B-52F32DFFB28A}"/>
              </a:ext>
            </a:extLst>
          </p:cNvPr>
          <p:cNvSpPr txBox="1">
            <a:spLocks/>
          </p:cNvSpPr>
          <p:nvPr/>
        </p:nvSpPr>
        <p:spPr>
          <a:xfrm>
            <a:off x="11026962" y="4325586"/>
            <a:ext cx="937390" cy="383192"/>
          </a:xfrm>
          <a:prstGeom prst="roundRect">
            <a:avLst/>
          </a:prstGeom>
          <a:solidFill>
            <a:srgbClr val="FF0066"/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r>
              <a:rPr lang="fr-FR" altLang="fr-FR" sz="2000" b="1" dirty="0">
                <a:latin typeface="+mj-lt"/>
              </a:rPr>
              <a:t>0€</a:t>
            </a:r>
          </a:p>
        </p:txBody>
      </p:sp>
      <p:pic>
        <p:nvPicPr>
          <p:cNvPr id="65" name="Image 64">
            <a:extLst>
              <a:ext uri="{FF2B5EF4-FFF2-40B4-BE49-F238E27FC236}">
                <a16:creationId xmlns:a16="http://schemas.microsoft.com/office/drawing/2014/main" id="{B33F3917-5E8D-4522-A3CC-C8D87437FD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3490" y="6282566"/>
            <a:ext cx="1262660" cy="517221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866A0629-2419-489F-8373-72043A4C20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3442" y="6147754"/>
            <a:ext cx="1053430" cy="641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96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38" grpId="0"/>
      <p:bldP spid="39" grpId="0"/>
      <p:bldP spid="41" grpId="0"/>
      <p:bldP spid="42" grpId="0" animBg="1"/>
      <p:bldP spid="43" grpId="0"/>
      <p:bldP spid="45" grpId="0" animBg="1"/>
      <p:bldP spid="46" grpId="0" animBg="1"/>
      <p:bldP spid="47" grpId="0" animBg="1"/>
      <p:bldP spid="40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44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3" grpId="0" animBg="1"/>
      <p:bldP spid="64" grpId="0"/>
      <p:bldP spid="69" grpId="0" animBg="1"/>
      <p:bldP spid="75" grpId="0" animBg="1"/>
      <p:bldP spid="76" grpId="0" animBg="1"/>
      <p:bldP spid="77" grpId="0" animBg="1"/>
      <p:bldP spid="78" grpId="0" animBg="1"/>
      <p:bldP spid="6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305</Words>
  <Application>Microsoft Office PowerPoint</Application>
  <PresentationFormat>Grand écran</PresentationFormat>
  <Paragraphs>48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Yannick GRASSER</dc:creator>
  <cp:lastModifiedBy>Yannick GRASSER</cp:lastModifiedBy>
  <cp:revision>1</cp:revision>
  <dcterms:created xsi:type="dcterms:W3CDTF">2021-06-01T13:38:34Z</dcterms:created>
  <dcterms:modified xsi:type="dcterms:W3CDTF">2021-06-01T13:40:45Z</dcterms:modified>
</cp:coreProperties>
</file>