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omments/comment1.xml" ContentType="application/vnd.openxmlformats-officedocument.presentationml.comment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5" r:id="rId1"/>
  </p:sldMasterIdLst>
  <p:notesMasterIdLst>
    <p:notesMasterId r:id="rId19"/>
  </p:notesMasterIdLst>
  <p:handoutMasterIdLst>
    <p:handoutMasterId r:id="rId20"/>
  </p:handoutMasterIdLst>
  <p:sldIdLst>
    <p:sldId id="335" r:id="rId2"/>
    <p:sldId id="364" r:id="rId3"/>
    <p:sldId id="392" r:id="rId4"/>
    <p:sldId id="388" r:id="rId5"/>
    <p:sldId id="387" r:id="rId6"/>
    <p:sldId id="395" r:id="rId7"/>
    <p:sldId id="401" r:id="rId8"/>
    <p:sldId id="396" r:id="rId9"/>
    <p:sldId id="397" r:id="rId10"/>
    <p:sldId id="398" r:id="rId11"/>
    <p:sldId id="402" r:id="rId12"/>
    <p:sldId id="389" r:id="rId13"/>
    <p:sldId id="403" r:id="rId14"/>
    <p:sldId id="406" r:id="rId15"/>
    <p:sldId id="405" r:id="rId16"/>
    <p:sldId id="407" r:id="rId17"/>
    <p:sldId id="385" r:id="rId18"/>
  </p:sldIdLst>
  <p:sldSz cx="12192000" cy="6858000"/>
  <p:notesSz cx="6799263" cy="9929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ola CLAUDEL" initials="LC" lastIdx="5" clrIdx="0">
    <p:extLst>
      <p:ext uri="{19B8F6BF-5375-455C-9EA6-DF929625EA0E}">
        <p15:presenceInfo xmlns:p15="http://schemas.microsoft.com/office/powerpoint/2012/main" userId="Lola CLAUDEL"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0066"/>
    <a:srgbClr val="111C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743" autoAdjust="0"/>
    <p:restoredTop sz="95262" autoAdjust="0"/>
  </p:normalViewPr>
  <p:slideViewPr>
    <p:cSldViewPr snapToGrid="0">
      <p:cViewPr varScale="1">
        <p:scale>
          <a:sx n="72" d="100"/>
          <a:sy n="72" d="100"/>
        </p:scale>
        <p:origin x="86" y="302"/>
      </p:cViewPr>
      <p:guideLst>
        <p:guide orient="horz" pos="2160"/>
        <p:guide pos="3840"/>
      </p:guideLst>
    </p:cSldViewPr>
  </p:slideViewPr>
  <p:outlineViewPr>
    <p:cViewPr>
      <p:scale>
        <a:sx n="33" d="100"/>
        <a:sy n="33" d="100"/>
      </p:scale>
      <p:origin x="0" y="21576"/>
    </p:cViewPr>
  </p:outlineViewPr>
  <p:notesTextViewPr>
    <p:cViewPr>
      <p:scale>
        <a:sx n="1" d="1"/>
        <a:sy n="1" d="1"/>
      </p:scale>
      <p:origin x="0" y="0"/>
    </p:cViewPr>
  </p:notesTextViewPr>
  <p:notesViewPr>
    <p:cSldViewPr snapToGrid="0">
      <p:cViewPr varScale="1">
        <p:scale>
          <a:sx n="58" d="100"/>
          <a:sy n="58" d="100"/>
        </p:scale>
        <p:origin x="3254"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1-01-12T14:05:02.068" idx="4">
    <p:pos x="10" y="10"/>
    <p:text>recruter en fonction des potentiels et les faire évoluer en fonction des besoins de la coll</p:text>
    <p:extLst>
      <p:ext uri="{C676402C-5697-4E1C-873F-D02D1690AC5C}">
        <p15:threadingInfo xmlns:p15="http://schemas.microsoft.com/office/powerpoint/2012/main" timeZoneBias="-6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8475"/>
          </a:xfrm>
          <a:prstGeom prst="rect">
            <a:avLst/>
          </a:prstGeom>
        </p:spPr>
        <p:txBody>
          <a:bodyPr vert="horz" lIns="91435" tIns="45717" rIns="91435" bIns="45717" rtlCol="0"/>
          <a:lstStyle>
            <a:lvl1pPr algn="l">
              <a:defRPr sz="1200"/>
            </a:lvl1pPr>
          </a:lstStyle>
          <a:p>
            <a:endParaRPr lang="fr-FR"/>
          </a:p>
        </p:txBody>
      </p:sp>
      <p:sp>
        <p:nvSpPr>
          <p:cNvPr id="3" name="Espace réservé de la date 2"/>
          <p:cNvSpPr>
            <a:spLocks noGrp="1"/>
          </p:cNvSpPr>
          <p:nvPr>
            <p:ph type="dt" sz="quarter" idx="1"/>
          </p:nvPr>
        </p:nvSpPr>
        <p:spPr>
          <a:xfrm>
            <a:off x="3851275" y="0"/>
            <a:ext cx="2946400" cy="498475"/>
          </a:xfrm>
          <a:prstGeom prst="rect">
            <a:avLst/>
          </a:prstGeom>
        </p:spPr>
        <p:txBody>
          <a:bodyPr vert="horz" lIns="91435" tIns="45717" rIns="91435" bIns="45717" rtlCol="0"/>
          <a:lstStyle>
            <a:lvl1pPr algn="r">
              <a:defRPr sz="1200"/>
            </a:lvl1pPr>
          </a:lstStyle>
          <a:p>
            <a:r>
              <a:rPr lang="fr-FR"/>
              <a:t>20/09/2013</a:t>
            </a:r>
          </a:p>
        </p:txBody>
      </p:sp>
      <p:sp>
        <p:nvSpPr>
          <p:cNvPr id="4" name="Espace réservé du pied de page 3"/>
          <p:cNvSpPr>
            <a:spLocks noGrp="1"/>
          </p:cNvSpPr>
          <p:nvPr>
            <p:ph type="ftr" sz="quarter" idx="2"/>
          </p:nvPr>
        </p:nvSpPr>
        <p:spPr>
          <a:xfrm>
            <a:off x="0" y="9431339"/>
            <a:ext cx="2946400" cy="498475"/>
          </a:xfrm>
          <a:prstGeom prst="rect">
            <a:avLst/>
          </a:prstGeom>
        </p:spPr>
        <p:txBody>
          <a:bodyPr vert="horz" lIns="91435" tIns="45717" rIns="91435" bIns="45717"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51275" y="9431339"/>
            <a:ext cx="2946400" cy="498475"/>
          </a:xfrm>
          <a:prstGeom prst="rect">
            <a:avLst/>
          </a:prstGeom>
        </p:spPr>
        <p:txBody>
          <a:bodyPr vert="horz" lIns="91435" tIns="45717" rIns="91435" bIns="45717" rtlCol="0" anchor="b"/>
          <a:lstStyle>
            <a:lvl1pPr algn="r">
              <a:defRPr sz="1200"/>
            </a:lvl1pPr>
          </a:lstStyle>
          <a:p>
            <a:fld id="{53EC99F9-FB87-49F4-B670-8A78E9574C1F}" type="slidenum">
              <a:rPr lang="fr-FR" smtClean="0"/>
              <a:t>‹N°›</a:t>
            </a:fld>
            <a:endParaRPr lang="fr-FR"/>
          </a:p>
        </p:txBody>
      </p:sp>
    </p:spTree>
    <p:extLst>
      <p:ext uri="{BB962C8B-B14F-4D97-AF65-F5344CB8AC3E}">
        <p14:creationId xmlns:p14="http://schemas.microsoft.com/office/powerpoint/2010/main" val="427291397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2" y="3"/>
            <a:ext cx="2946891" cy="498462"/>
          </a:xfrm>
          <a:prstGeom prst="rect">
            <a:avLst/>
          </a:prstGeom>
        </p:spPr>
        <p:txBody>
          <a:bodyPr vert="horz" lIns="91435" tIns="45717" rIns="91435" bIns="45717" rtlCol="0"/>
          <a:lstStyle>
            <a:lvl1pPr algn="l">
              <a:defRPr sz="1200"/>
            </a:lvl1pPr>
          </a:lstStyle>
          <a:p>
            <a:endParaRPr lang="fr-FR"/>
          </a:p>
        </p:txBody>
      </p:sp>
      <p:sp>
        <p:nvSpPr>
          <p:cNvPr id="3" name="Espace réservé de la date 2"/>
          <p:cNvSpPr>
            <a:spLocks noGrp="1"/>
          </p:cNvSpPr>
          <p:nvPr>
            <p:ph type="dt" idx="1"/>
          </p:nvPr>
        </p:nvSpPr>
        <p:spPr>
          <a:xfrm>
            <a:off x="3851285" y="3"/>
            <a:ext cx="2946890" cy="498462"/>
          </a:xfrm>
          <a:prstGeom prst="rect">
            <a:avLst/>
          </a:prstGeom>
        </p:spPr>
        <p:txBody>
          <a:bodyPr vert="horz" lIns="91435" tIns="45717" rIns="91435" bIns="45717" rtlCol="0"/>
          <a:lstStyle>
            <a:lvl1pPr algn="r">
              <a:defRPr sz="1200"/>
            </a:lvl1pPr>
          </a:lstStyle>
          <a:p>
            <a:r>
              <a:rPr lang="fr-FR"/>
              <a:t>20/09/2013</a:t>
            </a:r>
          </a:p>
        </p:txBody>
      </p:sp>
      <p:sp>
        <p:nvSpPr>
          <p:cNvPr id="4" name="Espace réservé de l'image des diapositives 3"/>
          <p:cNvSpPr>
            <a:spLocks noGrp="1" noRot="1" noChangeAspect="1"/>
          </p:cNvSpPr>
          <p:nvPr>
            <p:ph type="sldImg" idx="2"/>
          </p:nvPr>
        </p:nvSpPr>
        <p:spPr>
          <a:xfrm>
            <a:off x="420688" y="1239838"/>
            <a:ext cx="5959475" cy="3352800"/>
          </a:xfrm>
          <a:prstGeom prst="rect">
            <a:avLst/>
          </a:prstGeom>
          <a:noFill/>
          <a:ln w="12700">
            <a:solidFill>
              <a:prstClr val="black"/>
            </a:solidFill>
          </a:ln>
        </p:spPr>
        <p:txBody>
          <a:bodyPr vert="horz" lIns="91435" tIns="45717" rIns="91435" bIns="45717" rtlCol="0" anchor="ctr"/>
          <a:lstStyle/>
          <a:p>
            <a:endParaRPr lang="fr-FR"/>
          </a:p>
        </p:txBody>
      </p:sp>
      <p:sp>
        <p:nvSpPr>
          <p:cNvPr id="5" name="Espace réservé des commentaires 4"/>
          <p:cNvSpPr>
            <a:spLocks noGrp="1"/>
          </p:cNvSpPr>
          <p:nvPr>
            <p:ph type="body" sz="quarter" idx="3"/>
          </p:nvPr>
        </p:nvSpPr>
        <p:spPr>
          <a:xfrm>
            <a:off x="680470" y="4778275"/>
            <a:ext cx="5439410" cy="3911181"/>
          </a:xfrm>
          <a:prstGeom prst="rect">
            <a:avLst/>
          </a:prstGeom>
        </p:spPr>
        <p:txBody>
          <a:bodyPr vert="horz" lIns="91435" tIns="45717" rIns="91435" bIns="45717"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2" y="9431353"/>
            <a:ext cx="2946891" cy="498462"/>
          </a:xfrm>
          <a:prstGeom prst="rect">
            <a:avLst/>
          </a:prstGeom>
        </p:spPr>
        <p:txBody>
          <a:bodyPr vert="horz" lIns="91435" tIns="45717" rIns="91435" bIns="45717"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1285" y="9431353"/>
            <a:ext cx="2946890" cy="498462"/>
          </a:xfrm>
          <a:prstGeom prst="rect">
            <a:avLst/>
          </a:prstGeom>
        </p:spPr>
        <p:txBody>
          <a:bodyPr vert="horz" lIns="91435" tIns="45717" rIns="91435" bIns="45717" rtlCol="0" anchor="b"/>
          <a:lstStyle>
            <a:lvl1pPr algn="r">
              <a:defRPr sz="1200"/>
            </a:lvl1pPr>
          </a:lstStyle>
          <a:p>
            <a:fld id="{DEA4B3D3-D5A5-4212-B512-C8AB5D6A7596}" type="slidenum">
              <a:rPr lang="fr-FR" smtClean="0"/>
              <a:t>‹N°›</a:t>
            </a:fld>
            <a:endParaRPr lang="fr-FR"/>
          </a:p>
        </p:txBody>
      </p:sp>
    </p:spTree>
    <p:extLst>
      <p:ext uri="{BB962C8B-B14F-4D97-AF65-F5344CB8AC3E}">
        <p14:creationId xmlns:p14="http://schemas.microsoft.com/office/powerpoint/2010/main" val="212835174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Merci</a:t>
            </a:r>
          </a:p>
        </p:txBody>
      </p:sp>
      <p:sp>
        <p:nvSpPr>
          <p:cNvPr id="4" name="Espace réservé du numéro de diapositive 3"/>
          <p:cNvSpPr>
            <a:spLocks noGrp="1"/>
          </p:cNvSpPr>
          <p:nvPr>
            <p:ph type="sldNum" sz="quarter" idx="5"/>
          </p:nvPr>
        </p:nvSpPr>
        <p:spPr/>
        <p:txBody>
          <a:bodyPr/>
          <a:lstStyle/>
          <a:p>
            <a:fld id="{DEA4B3D3-D5A5-4212-B512-C8AB5D6A7596}" type="slidenum">
              <a:rPr lang="fr-FR" smtClean="0"/>
              <a:t>1</a:t>
            </a:fld>
            <a:endParaRPr lang="fr-FR"/>
          </a:p>
        </p:txBody>
      </p:sp>
    </p:spTree>
    <p:extLst>
      <p:ext uri="{BB962C8B-B14F-4D97-AF65-F5344CB8AC3E}">
        <p14:creationId xmlns:p14="http://schemas.microsoft.com/office/powerpoint/2010/main" val="20513750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CAP</a:t>
            </a:r>
          </a:p>
        </p:txBody>
      </p:sp>
      <p:sp>
        <p:nvSpPr>
          <p:cNvPr id="4" name="Espace réservé du numéro de diapositive 3"/>
          <p:cNvSpPr>
            <a:spLocks noGrp="1"/>
          </p:cNvSpPr>
          <p:nvPr>
            <p:ph type="sldNum" sz="quarter" idx="5"/>
          </p:nvPr>
        </p:nvSpPr>
        <p:spPr/>
        <p:txBody>
          <a:bodyPr/>
          <a:lstStyle/>
          <a:p>
            <a:fld id="{DEA4B3D3-D5A5-4212-B512-C8AB5D6A7596}" type="slidenum">
              <a:rPr lang="fr-FR" smtClean="0"/>
              <a:t>12</a:t>
            </a:fld>
            <a:endParaRPr lang="fr-FR"/>
          </a:p>
        </p:txBody>
      </p:sp>
    </p:spTree>
    <p:extLst>
      <p:ext uri="{BB962C8B-B14F-4D97-AF65-F5344CB8AC3E}">
        <p14:creationId xmlns:p14="http://schemas.microsoft.com/office/powerpoint/2010/main" val="19929402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Viviani</a:t>
            </a:r>
          </a:p>
        </p:txBody>
      </p:sp>
      <p:sp>
        <p:nvSpPr>
          <p:cNvPr id="4" name="Espace réservé du numéro de diapositive 3"/>
          <p:cNvSpPr>
            <a:spLocks noGrp="1"/>
          </p:cNvSpPr>
          <p:nvPr>
            <p:ph type="sldNum" sz="quarter" idx="5"/>
          </p:nvPr>
        </p:nvSpPr>
        <p:spPr/>
        <p:txBody>
          <a:bodyPr/>
          <a:lstStyle/>
          <a:p>
            <a:fld id="{DEA4B3D3-D5A5-4212-B512-C8AB5D6A7596}" type="slidenum">
              <a:rPr lang="fr-FR" smtClean="0"/>
              <a:t>13</a:t>
            </a:fld>
            <a:endParaRPr lang="fr-FR"/>
          </a:p>
        </p:txBody>
      </p:sp>
    </p:spTree>
    <p:extLst>
      <p:ext uri="{BB962C8B-B14F-4D97-AF65-F5344CB8AC3E}">
        <p14:creationId xmlns:p14="http://schemas.microsoft.com/office/powerpoint/2010/main" val="1317780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Causes</a:t>
            </a:r>
          </a:p>
        </p:txBody>
      </p:sp>
      <p:sp>
        <p:nvSpPr>
          <p:cNvPr id="4" name="Espace réservé du numéro de diapositive 3"/>
          <p:cNvSpPr>
            <a:spLocks noGrp="1"/>
          </p:cNvSpPr>
          <p:nvPr>
            <p:ph type="sldNum" sz="quarter" idx="5"/>
          </p:nvPr>
        </p:nvSpPr>
        <p:spPr/>
        <p:txBody>
          <a:bodyPr/>
          <a:lstStyle/>
          <a:p>
            <a:fld id="{DEA4B3D3-D5A5-4212-B512-C8AB5D6A7596}" type="slidenum">
              <a:rPr lang="fr-FR" smtClean="0"/>
              <a:t>14</a:t>
            </a:fld>
            <a:endParaRPr lang="fr-FR"/>
          </a:p>
        </p:txBody>
      </p:sp>
    </p:spTree>
    <p:extLst>
      <p:ext uri="{BB962C8B-B14F-4D97-AF65-F5344CB8AC3E}">
        <p14:creationId xmlns:p14="http://schemas.microsoft.com/office/powerpoint/2010/main" val="30335082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Opportunités, ce que l’on vise.</a:t>
            </a:r>
          </a:p>
        </p:txBody>
      </p:sp>
      <p:sp>
        <p:nvSpPr>
          <p:cNvPr id="4" name="Espace réservé du numéro de diapositive 3"/>
          <p:cNvSpPr>
            <a:spLocks noGrp="1"/>
          </p:cNvSpPr>
          <p:nvPr>
            <p:ph type="sldNum" sz="quarter" idx="5"/>
          </p:nvPr>
        </p:nvSpPr>
        <p:spPr/>
        <p:txBody>
          <a:bodyPr/>
          <a:lstStyle/>
          <a:p>
            <a:fld id="{DEA4B3D3-D5A5-4212-B512-C8AB5D6A7596}" type="slidenum">
              <a:rPr lang="fr-FR" smtClean="0"/>
              <a:t>2</a:t>
            </a:fld>
            <a:endParaRPr lang="fr-FR"/>
          </a:p>
        </p:txBody>
      </p:sp>
    </p:spTree>
    <p:extLst>
      <p:ext uri="{BB962C8B-B14F-4D97-AF65-F5344CB8AC3E}">
        <p14:creationId xmlns:p14="http://schemas.microsoft.com/office/powerpoint/2010/main" val="36302603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Causes</a:t>
            </a:r>
          </a:p>
        </p:txBody>
      </p:sp>
      <p:sp>
        <p:nvSpPr>
          <p:cNvPr id="4" name="Espace réservé du numéro de diapositive 3"/>
          <p:cNvSpPr>
            <a:spLocks noGrp="1"/>
          </p:cNvSpPr>
          <p:nvPr>
            <p:ph type="sldNum" sz="quarter" idx="5"/>
          </p:nvPr>
        </p:nvSpPr>
        <p:spPr/>
        <p:txBody>
          <a:bodyPr/>
          <a:lstStyle/>
          <a:p>
            <a:fld id="{DEA4B3D3-D5A5-4212-B512-C8AB5D6A7596}" type="slidenum">
              <a:rPr lang="fr-FR" smtClean="0"/>
              <a:t>3</a:t>
            </a:fld>
            <a:endParaRPr lang="fr-FR"/>
          </a:p>
        </p:txBody>
      </p:sp>
    </p:spTree>
    <p:extLst>
      <p:ext uri="{BB962C8B-B14F-4D97-AF65-F5344CB8AC3E}">
        <p14:creationId xmlns:p14="http://schemas.microsoft.com/office/powerpoint/2010/main" val="3480614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Viviani</a:t>
            </a:r>
          </a:p>
        </p:txBody>
      </p:sp>
      <p:sp>
        <p:nvSpPr>
          <p:cNvPr id="4" name="Espace réservé du numéro de diapositive 3"/>
          <p:cNvSpPr>
            <a:spLocks noGrp="1"/>
          </p:cNvSpPr>
          <p:nvPr>
            <p:ph type="sldNum" sz="quarter" idx="5"/>
          </p:nvPr>
        </p:nvSpPr>
        <p:spPr/>
        <p:txBody>
          <a:bodyPr/>
          <a:lstStyle/>
          <a:p>
            <a:fld id="{DEA4B3D3-D5A5-4212-B512-C8AB5D6A7596}" type="slidenum">
              <a:rPr lang="fr-FR" smtClean="0"/>
              <a:t>4</a:t>
            </a:fld>
            <a:endParaRPr lang="fr-FR"/>
          </a:p>
        </p:txBody>
      </p:sp>
    </p:spTree>
    <p:extLst>
      <p:ext uri="{BB962C8B-B14F-4D97-AF65-F5344CB8AC3E}">
        <p14:creationId xmlns:p14="http://schemas.microsoft.com/office/powerpoint/2010/main" val="32730548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Greta</a:t>
            </a:r>
          </a:p>
        </p:txBody>
      </p:sp>
      <p:sp>
        <p:nvSpPr>
          <p:cNvPr id="4" name="Espace réservé du numéro de diapositive 3"/>
          <p:cNvSpPr>
            <a:spLocks noGrp="1"/>
          </p:cNvSpPr>
          <p:nvPr>
            <p:ph type="sldNum" sz="quarter" idx="5"/>
          </p:nvPr>
        </p:nvSpPr>
        <p:spPr/>
        <p:txBody>
          <a:bodyPr/>
          <a:lstStyle/>
          <a:p>
            <a:fld id="{DEA4B3D3-D5A5-4212-B512-C8AB5D6A7596}" type="slidenum">
              <a:rPr lang="fr-FR" smtClean="0"/>
              <a:t>5</a:t>
            </a:fld>
            <a:endParaRPr lang="fr-FR"/>
          </a:p>
        </p:txBody>
      </p:sp>
    </p:spTree>
    <p:extLst>
      <p:ext uri="{BB962C8B-B14F-4D97-AF65-F5344CB8AC3E}">
        <p14:creationId xmlns:p14="http://schemas.microsoft.com/office/powerpoint/2010/main" val="8638943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Causes</a:t>
            </a:r>
          </a:p>
        </p:txBody>
      </p:sp>
      <p:sp>
        <p:nvSpPr>
          <p:cNvPr id="4" name="Espace réservé du numéro de diapositive 3"/>
          <p:cNvSpPr>
            <a:spLocks noGrp="1"/>
          </p:cNvSpPr>
          <p:nvPr>
            <p:ph type="sldNum" sz="quarter" idx="5"/>
          </p:nvPr>
        </p:nvSpPr>
        <p:spPr/>
        <p:txBody>
          <a:bodyPr/>
          <a:lstStyle/>
          <a:p>
            <a:fld id="{DEA4B3D3-D5A5-4212-B512-C8AB5D6A7596}" type="slidenum">
              <a:rPr lang="fr-FR" smtClean="0"/>
              <a:t>8</a:t>
            </a:fld>
            <a:endParaRPr lang="fr-FR"/>
          </a:p>
        </p:txBody>
      </p:sp>
    </p:spTree>
    <p:extLst>
      <p:ext uri="{BB962C8B-B14F-4D97-AF65-F5344CB8AC3E}">
        <p14:creationId xmlns:p14="http://schemas.microsoft.com/office/powerpoint/2010/main" val="40639216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Viviani</a:t>
            </a:r>
          </a:p>
        </p:txBody>
      </p:sp>
      <p:sp>
        <p:nvSpPr>
          <p:cNvPr id="4" name="Espace réservé du numéro de diapositive 3"/>
          <p:cNvSpPr>
            <a:spLocks noGrp="1"/>
          </p:cNvSpPr>
          <p:nvPr>
            <p:ph type="sldNum" sz="quarter" idx="5"/>
          </p:nvPr>
        </p:nvSpPr>
        <p:spPr/>
        <p:txBody>
          <a:bodyPr/>
          <a:lstStyle/>
          <a:p>
            <a:fld id="{DEA4B3D3-D5A5-4212-B512-C8AB5D6A7596}" type="slidenum">
              <a:rPr lang="fr-FR" smtClean="0"/>
              <a:t>9</a:t>
            </a:fld>
            <a:endParaRPr lang="fr-FR"/>
          </a:p>
        </p:txBody>
      </p:sp>
    </p:spTree>
    <p:extLst>
      <p:ext uri="{BB962C8B-B14F-4D97-AF65-F5344CB8AC3E}">
        <p14:creationId xmlns:p14="http://schemas.microsoft.com/office/powerpoint/2010/main" val="16574025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Causes</a:t>
            </a:r>
          </a:p>
        </p:txBody>
      </p:sp>
      <p:sp>
        <p:nvSpPr>
          <p:cNvPr id="4" name="Espace réservé du numéro de diapositive 3"/>
          <p:cNvSpPr>
            <a:spLocks noGrp="1"/>
          </p:cNvSpPr>
          <p:nvPr>
            <p:ph type="sldNum" sz="quarter" idx="5"/>
          </p:nvPr>
        </p:nvSpPr>
        <p:spPr/>
        <p:txBody>
          <a:bodyPr/>
          <a:lstStyle/>
          <a:p>
            <a:fld id="{DEA4B3D3-D5A5-4212-B512-C8AB5D6A7596}" type="slidenum">
              <a:rPr lang="fr-FR" smtClean="0"/>
              <a:t>10</a:t>
            </a:fld>
            <a:endParaRPr lang="fr-FR"/>
          </a:p>
        </p:txBody>
      </p:sp>
    </p:spTree>
    <p:extLst>
      <p:ext uri="{BB962C8B-B14F-4D97-AF65-F5344CB8AC3E}">
        <p14:creationId xmlns:p14="http://schemas.microsoft.com/office/powerpoint/2010/main" val="10215870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CAP</a:t>
            </a:r>
          </a:p>
        </p:txBody>
      </p:sp>
      <p:sp>
        <p:nvSpPr>
          <p:cNvPr id="4" name="Espace réservé du numéro de diapositive 3"/>
          <p:cNvSpPr>
            <a:spLocks noGrp="1"/>
          </p:cNvSpPr>
          <p:nvPr>
            <p:ph type="sldNum" sz="quarter" idx="5"/>
          </p:nvPr>
        </p:nvSpPr>
        <p:spPr/>
        <p:txBody>
          <a:bodyPr/>
          <a:lstStyle/>
          <a:p>
            <a:fld id="{DEA4B3D3-D5A5-4212-B512-C8AB5D6A7596}" type="slidenum">
              <a:rPr lang="fr-FR" smtClean="0"/>
              <a:t>11</a:t>
            </a:fld>
            <a:endParaRPr lang="fr-FR"/>
          </a:p>
        </p:txBody>
      </p:sp>
    </p:spTree>
    <p:extLst>
      <p:ext uri="{BB962C8B-B14F-4D97-AF65-F5344CB8AC3E}">
        <p14:creationId xmlns:p14="http://schemas.microsoft.com/office/powerpoint/2010/main" val="1136706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822DEB16-BDFB-452D-BDA1-77E5B50E7702}" type="datetime1">
              <a:rPr lang="en-US" smtClean="0"/>
              <a:t>1/18/2021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722338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DD92C6A5-336F-4C9F-B173-93C2AA8A1A1D}" type="datetime1">
              <a:rPr lang="en-US" smtClean="0"/>
              <a:t>1/18/2021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891370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57B1FFD-F923-4FC6-84B3-DD904CDB99B2}" type="datetime1">
              <a:rPr lang="en-US" smtClean="0"/>
              <a:t>1/18/2021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0079521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F42456E4-219B-4416-B15C-ACBE4E0397CE}" type="datetime1">
              <a:rPr lang="en-US" smtClean="0"/>
              <a:t>1/18/2021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0380132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3A81C758-9596-4A70-A09A-6980EEF083E7}" type="datetime1">
              <a:rPr lang="en-US" smtClean="0"/>
              <a:t>1/18/2021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965615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1EF2948F-06EE-4911-932C-753F0BC4900E}" type="datetime1">
              <a:rPr lang="en-US" smtClean="0"/>
              <a:t>1/18/2021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5077369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D2F39AA6-C91C-4CFE-9917-D7C289E3FD85}" type="datetime1">
              <a:rPr lang="en-US" smtClean="0"/>
              <a:t>1/18/2021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‹N°›</a:t>
            </a:fld>
            <a:endParaRPr lang="en-US" dirty="0"/>
          </a:p>
        </p:txBody>
      </p:sp>
    </p:spTree>
    <p:extLst>
      <p:ext uri="{BB962C8B-B14F-4D97-AF65-F5344CB8AC3E}">
        <p14:creationId xmlns:p14="http://schemas.microsoft.com/office/powerpoint/2010/main" val="12943943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1BD1D8BC-02E8-43F2-B125-506DB12DD0A4}" type="datetime1">
              <a:rPr lang="en-US" smtClean="0"/>
              <a:t>1/18/2021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9168673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9C76C80D-65EB-4066-A5B0-4EC29EC2F7D1}" type="datetime1">
              <a:rPr lang="en-US" smtClean="0"/>
              <a:t>1/18/2021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9278822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6A0910F9-1805-4A1F-8296-0631239B9CF7}" type="datetime1">
              <a:rPr lang="en-US" smtClean="0"/>
              <a:t>1/18/2021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3684586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CFF5E2E-87A7-4777-A6C9-C2B6087363B3}" type="datetime1">
              <a:rPr lang="en-US" smtClean="0"/>
              <a:t>1/18/2021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smtClean="0"/>
              <a:t>‹N°›</a:t>
            </a:fld>
            <a:endParaRPr lang="en-US" dirty="0"/>
          </a:p>
        </p:txBody>
      </p:sp>
    </p:spTree>
    <p:extLst>
      <p:ext uri="{BB962C8B-B14F-4D97-AF65-F5344CB8AC3E}">
        <p14:creationId xmlns:p14="http://schemas.microsoft.com/office/powerpoint/2010/main" val="29250894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0196FCF-A6FF-4500-AD52-FC232775C59D}" type="datetime1">
              <a:rPr lang="en-US" smtClean="0"/>
              <a:t>1/18/2021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3691008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115AFFDD-2320-44FB-9E4C-B2733BB712B0}" type="datetime1">
              <a:rPr lang="en-US" smtClean="0"/>
              <a:t>1/18/2021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44905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91F867-FF5A-4753-BC16-B8DD0F6B9641}" type="datetime1">
              <a:rPr lang="en-US" smtClean="0"/>
              <a:t>1/18/2021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6658885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16981DF6-6AB1-4F64-8911-119EC46BC497}" type="datetime1">
              <a:rPr lang="en-US" smtClean="0"/>
              <a:t>1/18/2021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‹N°›</a:t>
            </a:fld>
            <a:endParaRPr lang="en-US" dirty="0"/>
          </a:p>
        </p:txBody>
      </p:sp>
    </p:spTree>
    <p:extLst>
      <p:ext uri="{BB962C8B-B14F-4D97-AF65-F5344CB8AC3E}">
        <p14:creationId xmlns:p14="http://schemas.microsoft.com/office/powerpoint/2010/main" val="40155329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1FAA23C5-E0AF-4DEC-8AE6-2884B93161C2}" type="datetime1">
              <a:rPr lang="en-US" smtClean="0"/>
              <a:t>1/18/2021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2877738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419B9D0-AAB5-46B2-A6A3-291553D30F8B}" type="datetime1">
              <a:rPr lang="en-US" smtClean="0"/>
              <a:t>1/18/2021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679614625"/>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 id="2147483698" r:id="rId13"/>
    <p:sldLayoutId id="2147483699" r:id="rId14"/>
    <p:sldLayoutId id="2147483700" r:id="rId15"/>
    <p:sldLayoutId id="2147483701" r:id="rId16"/>
  </p:sldLayoutIdLst>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comments" Target="../comments/comment1.xml"/><Relationship Id="rId4" Type="http://schemas.openxmlformats.org/officeDocument/2006/relationships/image" Target="../media/image1.JP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ygrasser@cdg88.fr"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p:cNvPicPr>
            <a:picLocks noChangeAspect="1"/>
          </p:cNvPicPr>
          <p:nvPr/>
        </p:nvPicPr>
        <p:blipFill>
          <a:blip r:embed="rId3"/>
          <a:stretch>
            <a:fillRect/>
          </a:stretch>
        </p:blipFill>
        <p:spPr>
          <a:xfrm>
            <a:off x="8355263" y="0"/>
            <a:ext cx="3836737" cy="1930400"/>
          </a:xfrm>
          <a:prstGeom prst="rect">
            <a:avLst/>
          </a:prstGeom>
        </p:spPr>
      </p:pic>
      <p:sp>
        <p:nvSpPr>
          <p:cNvPr id="2" name="Titre 1"/>
          <p:cNvSpPr>
            <a:spLocks noGrp="1"/>
          </p:cNvSpPr>
          <p:nvPr>
            <p:ph type="title"/>
          </p:nvPr>
        </p:nvSpPr>
        <p:spPr>
          <a:xfrm>
            <a:off x="475197" y="397163"/>
            <a:ext cx="7579975" cy="1320800"/>
          </a:xfrm>
        </p:spPr>
        <p:txBody>
          <a:bodyPr>
            <a:normAutofit fontScale="90000"/>
          </a:bodyPr>
          <a:lstStyle/>
          <a:p>
            <a:r>
              <a:rPr lang="fr-FR" dirty="0">
                <a:solidFill>
                  <a:schemeClr val="accent2"/>
                </a:solidFill>
              </a:rPr>
              <a:t>Centre de Gestion</a:t>
            </a:r>
            <a:br>
              <a:rPr lang="fr-FR" dirty="0">
                <a:solidFill>
                  <a:schemeClr val="accent2"/>
                </a:solidFill>
              </a:rPr>
            </a:br>
            <a:r>
              <a:rPr lang="fr-FR" dirty="0">
                <a:solidFill>
                  <a:schemeClr val="accent2"/>
                </a:solidFill>
              </a:rPr>
              <a:t>de la Fonction Publique Territoriale </a:t>
            </a:r>
            <a:br>
              <a:rPr lang="fr-FR" dirty="0">
                <a:solidFill>
                  <a:schemeClr val="accent2"/>
                </a:solidFill>
              </a:rPr>
            </a:br>
            <a:r>
              <a:rPr lang="fr-FR" dirty="0">
                <a:solidFill>
                  <a:schemeClr val="accent2"/>
                </a:solidFill>
              </a:rPr>
              <a:t>des Vosges</a:t>
            </a:r>
          </a:p>
        </p:txBody>
      </p:sp>
      <p:sp>
        <p:nvSpPr>
          <p:cNvPr id="3" name="Espace réservé du contenu 2"/>
          <p:cNvSpPr>
            <a:spLocks noGrp="1"/>
          </p:cNvSpPr>
          <p:nvPr>
            <p:ph idx="1"/>
          </p:nvPr>
        </p:nvSpPr>
        <p:spPr>
          <a:xfrm>
            <a:off x="122555" y="2129307"/>
            <a:ext cx="10682328" cy="3248314"/>
          </a:xfrm>
        </p:spPr>
        <p:txBody>
          <a:bodyPr>
            <a:normAutofit fontScale="77500" lnSpcReduction="20000"/>
          </a:bodyPr>
          <a:lstStyle/>
          <a:p>
            <a:pPr marL="0" indent="0">
              <a:buNone/>
            </a:pPr>
            <a:endParaRPr lang="fr-FR" sz="3600" dirty="0">
              <a:solidFill>
                <a:srgbClr val="FF9900"/>
              </a:solidFill>
              <a:latin typeface="+mj-lt"/>
              <a:ea typeface="+mj-ea"/>
              <a:cs typeface="+mj-cs"/>
            </a:endParaRPr>
          </a:p>
          <a:p>
            <a:pPr marL="0" indent="0">
              <a:buNone/>
            </a:pPr>
            <a:r>
              <a:rPr lang="fr-FR" sz="3600" dirty="0">
                <a:solidFill>
                  <a:srgbClr val="FF9900"/>
                </a:solidFill>
                <a:latin typeface="+mj-lt"/>
                <a:ea typeface="+mj-ea"/>
                <a:cs typeface="+mj-cs"/>
              </a:rPr>
              <a:t>					</a:t>
            </a:r>
            <a:r>
              <a:rPr lang="fr-FR" sz="5100" dirty="0">
                <a:solidFill>
                  <a:srgbClr val="FFC000"/>
                </a:solidFill>
                <a:latin typeface="Calibri" panose="020F0502020204030204" pitchFamily="34" charset="0"/>
                <a:ea typeface="+mj-ea"/>
                <a:cs typeface="+mj-cs"/>
              </a:rPr>
              <a:t>RENCONTRES DE L’EMPLOI </a:t>
            </a:r>
          </a:p>
          <a:p>
            <a:pPr marL="0" indent="0">
              <a:buNone/>
            </a:pPr>
            <a:endParaRPr lang="fr-FR" sz="5100" dirty="0">
              <a:solidFill>
                <a:srgbClr val="FFC000"/>
              </a:solidFill>
              <a:latin typeface="Calibri" panose="020F0502020204030204" pitchFamily="34" charset="0"/>
              <a:ea typeface="+mj-ea"/>
              <a:cs typeface="+mj-cs"/>
            </a:endParaRPr>
          </a:p>
          <a:p>
            <a:pPr marL="0" indent="0">
              <a:buNone/>
            </a:pPr>
            <a:r>
              <a:rPr lang="fr-FR" sz="5100" dirty="0">
                <a:solidFill>
                  <a:srgbClr val="FFC000"/>
                </a:solidFill>
                <a:latin typeface="Calibri" panose="020F0502020204030204" pitchFamily="34" charset="0"/>
                <a:ea typeface="+mj-ea"/>
                <a:cs typeface="+mj-cs"/>
              </a:rPr>
              <a:t>recruter pour former – former pour recruter !</a:t>
            </a:r>
          </a:p>
          <a:p>
            <a:pPr marL="0" indent="0">
              <a:buNone/>
            </a:pPr>
            <a:endParaRPr lang="fr-FR" sz="3600" dirty="0">
              <a:solidFill>
                <a:srgbClr val="FF9900"/>
              </a:solidFill>
              <a:latin typeface="+mj-lt"/>
              <a:ea typeface="+mj-ea"/>
              <a:cs typeface="+mj-cs"/>
            </a:endParaRPr>
          </a:p>
          <a:p>
            <a:pPr marL="0" indent="0" algn="ctr">
              <a:buNone/>
            </a:pPr>
            <a:r>
              <a:rPr lang="fr-FR" sz="3200" dirty="0">
                <a:solidFill>
                  <a:schemeClr val="accent1"/>
                </a:solidFill>
              </a:rPr>
              <a:t>12/01/2021, 19/01/2021, 21/01/2021 - Lifesize</a:t>
            </a:r>
          </a:p>
          <a:p>
            <a:pPr marL="0" indent="0">
              <a:buNone/>
            </a:pPr>
            <a:endParaRPr lang="fr-FR" sz="3600" dirty="0">
              <a:solidFill>
                <a:srgbClr val="FF9900"/>
              </a:solidFill>
              <a:latin typeface="+mj-lt"/>
              <a:ea typeface="+mj-ea"/>
              <a:cs typeface="+mj-cs"/>
            </a:endParaRPr>
          </a:p>
        </p:txBody>
      </p:sp>
      <p:pic>
        <p:nvPicPr>
          <p:cNvPr id="11" name="Image 10">
            <a:extLst>
              <a:ext uri="{FF2B5EF4-FFF2-40B4-BE49-F238E27FC236}">
                <a16:creationId xmlns:a16="http://schemas.microsoft.com/office/drawing/2014/main" id="{16BBCC3D-6394-45E4-AF5A-EDD942D85650}"/>
              </a:ext>
            </a:extLst>
          </p:cNvPr>
          <p:cNvPicPr>
            <a:picLocks noChangeAspect="1"/>
          </p:cNvPicPr>
          <p:nvPr/>
        </p:nvPicPr>
        <p:blipFill>
          <a:blip r:embed="rId4"/>
          <a:stretch>
            <a:fillRect/>
          </a:stretch>
        </p:blipFill>
        <p:spPr>
          <a:xfrm>
            <a:off x="475197" y="5641137"/>
            <a:ext cx="6747639" cy="1216863"/>
          </a:xfrm>
          <a:prstGeom prst="rect">
            <a:avLst/>
          </a:prstGeom>
        </p:spPr>
      </p:pic>
    </p:spTree>
    <p:extLst>
      <p:ext uri="{BB962C8B-B14F-4D97-AF65-F5344CB8AC3E}">
        <p14:creationId xmlns:p14="http://schemas.microsoft.com/office/powerpoint/2010/main" val="7161073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1756684-91C1-4397-B9ED-2388C58DB9B7}"/>
              </a:ext>
            </a:extLst>
          </p:cNvPr>
          <p:cNvSpPr>
            <a:spLocks noGrp="1"/>
          </p:cNvSpPr>
          <p:nvPr>
            <p:ph type="title"/>
          </p:nvPr>
        </p:nvSpPr>
        <p:spPr>
          <a:xfrm>
            <a:off x="677333" y="451513"/>
            <a:ext cx="8869789" cy="740229"/>
          </a:xfrm>
        </p:spPr>
        <p:txBody>
          <a:bodyPr>
            <a:normAutofit fontScale="90000"/>
          </a:bodyPr>
          <a:lstStyle/>
          <a:p>
            <a:r>
              <a:rPr lang="fr-FR" dirty="0"/>
              <a:t>Les Contrats « Parcours Emploi Compétences »</a:t>
            </a:r>
          </a:p>
        </p:txBody>
      </p:sp>
      <p:sp>
        <p:nvSpPr>
          <p:cNvPr id="4" name="Espace réservé du numéro de diapositive 3">
            <a:extLst>
              <a:ext uri="{FF2B5EF4-FFF2-40B4-BE49-F238E27FC236}">
                <a16:creationId xmlns:a16="http://schemas.microsoft.com/office/drawing/2014/main" id="{BC35D310-CA92-449D-930F-1C09F356723B}"/>
              </a:ext>
            </a:extLst>
          </p:cNvPr>
          <p:cNvSpPr>
            <a:spLocks noGrp="1"/>
          </p:cNvSpPr>
          <p:nvPr>
            <p:ph type="sldNum" sz="quarter" idx="12"/>
          </p:nvPr>
        </p:nvSpPr>
        <p:spPr/>
        <p:txBody>
          <a:bodyPr/>
          <a:lstStyle/>
          <a:p>
            <a:fld id="{D57F1E4F-1CFF-5643-939E-217C01CDF565}" type="slidenum">
              <a:rPr lang="en-US" smtClean="0"/>
              <a:pPr/>
              <a:t>10</a:t>
            </a:fld>
            <a:endParaRPr lang="en-US" dirty="0"/>
          </a:p>
        </p:txBody>
      </p:sp>
      <p:sp>
        <p:nvSpPr>
          <p:cNvPr id="7" name="ZoneTexte 6">
            <a:extLst>
              <a:ext uri="{FF2B5EF4-FFF2-40B4-BE49-F238E27FC236}">
                <a16:creationId xmlns:a16="http://schemas.microsoft.com/office/drawing/2014/main" id="{DAEA91C2-D0F8-4502-8866-95A11E8F273C}"/>
              </a:ext>
            </a:extLst>
          </p:cNvPr>
          <p:cNvSpPr txBox="1"/>
          <p:nvPr/>
        </p:nvSpPr>
        <p:spPr>
          <a:xfrm>
            <a:off x="357339" y="1191742"/>
            <a:ext cx="10513861" cy="5216813"/>
          </a:xfrm>
          <a:prstGeom prst="rect">
            <a:avLst/>
          </a:prstGeom>
          <a:noFill/>
        </p:spPr>
        <p:txBody>
          <a:bodyPr wrap="square" rtlCol="0">
            <a:spAutoFit/>
          </a:bodyPr>
          <a:lstStyle/>
          <a:p>
            <a:r>
              <a:rPr lang="fr-FR" u="sng" dirty="0"/>
              <a:t>Qui</a:t>
            </a:r>
            <a:r>
              <a:rPr lang="fr-FR" dirty="0"/>
              <a:t> : 		personnes sans emploi ayant des difficultés </a:t>
            </a:r>
          </a:p>
          <a:p>
            <a:r>
              <a:rPr lang="fr-FR" dirty="0"/>
              <a:t>			sociales et professionnelles d’accès à l’emploi </a:t>
            </a:r>
          </a:p>
          <a:p>
            <a:endParaRPr lang="fr-FR" u="sng" dirty="0"/>
          </a:p>
          <a:p>
            <a:endParaRPr lang="fr-FR" sz="900" u="sng" dirty="0"/>
          </a:p>
          <a:p>
            <a:r>
              <a:rPr lang="fr-FR" u="sng" dirty="0"/>
              <a:t>Quoi</a:t>
            </a:r>
            <a:r>
              <a:rPr lang="fr-FR" dirty="0"/>
              <a:t> :  	  	un contrat d’accompagnement dans l’emploi (cerfa) tripartite (avec le prescripteur)</a:t>
            </a:r>
          </a:p>
          <a:p>
            <a:r>
              <a:rPr lang="fr-FR" dirty="0"/>
              <a:t>			assorti d’un plan d’actions de formations</a:t>
            </a:r>
          </a:p>
          <a:p>
            <a:endParaRPr lang="fr-FR" u="sng" dirty="0"/>
          </a:p>
          <a:p>
            <a:endParaRPr lang="fr-FR" sz="900" u="sng" dirty="0"/>
          </a:p>
          <a:p>
            <a:r>
              <a:rPr lang="fr-FR" u="sng" dirty="0"/>
              <a:t>Où</a:t>
            </a:r>
            <a:r>
              <a:rPr lang="fr-FR" dirty="0"/>
              <a:t> : 		en collectivité, auprès d’un(e) tuteur(</a:t>
            </a:r>
            <a:r>
              <a:rPr lang="fr-FR" dirty="0" err="1"/>
              <a:t>trice</a:t>
            </a:r>
            <a:r>
              <a:rPr lang="fr-FR" dirty="0"/>
              <a:t>) qualifié(e) et volontaire</a:t>
            </a:r>
          </a:p>
          <a:p>
            <a:r>
              <a:rPr lang="fr-FR" b="1" dirty="0"/>
              <a:t>			</a:t>
            </a:r>
            <a:r>
              <a:rPr lang="fr-FR" dirty="0"/>
              <a:t>justifiant de 2 ans d’expérience professionnelle</a:t>
            </a:r>
          </a:p>
          <a:p>
            <a:endParaRPr lang="fr-FR" u="sng" dirty="0"/>
          </a:p>
          <a:p>
            <a:endParaRPr lang="fr-FR" sz="900" u="sng" dirty="0"/>
          </a:p>
          <a:p>
            <a:r>
              <a:rPr lang="fr-FR" u="sng" dirty="0"/>
              <a:t>Quand</a:t>
            </a:r>
            <a:r>
              <a:rPr lang="fr-FR" dirty="0"/>
              <a:t> : 		présentes modalités depuis l’</a:t>
            </a:r>
            <a:r>
              <a:rPr lang="fr-FR" b="1" dirty="0"/>
              <a:t>arrêté de la Préfète de Région du 15/10/2020</a:t>
            </a:r>
          </a:p>
          <a:p>
            <a:endParaRPr lang="fr-FR" dirty="0"/>
          </a:p>
          <a:p>
            <a:endParaRPr lang="fr-FR" sz="900" dirty="0"/>
          </a:p>
          <a:p>
            <a:r>
              <a:rPr lang="fr-FR" u="sng" dirty="0"/>
              <a:t>Comment</a:t>
            </a:r>
            <a:r>
              <a:rPr lang="fr-FR" dirty="0"/>
              <a:t> : 	en sollicitant </a:t>
            </a:r>
            <a:r>
              <a:rPr lang="fr-FR" dirty="0">
                <a:solidFill>
                  <a:srgbClr val="FFC000"/>
                </a:solidFill>
              </a:rPr>
              <a:t>Pôle emploi, Cap emploi, les Missions Locales </a:t>
            </a:r>
          </a:p>
          <a:p>
            <a:r>
              <a:rPr lang="fr-FR" dirty="0">
                <a:solidFill>
                  <a:srgbClr val="FFC000"/>
                </a:solidFill>
              </a:rPr>
              <a:t>			ou les coachs en insertion du Département</a:t>
            </a:r>
            <a:r>
              <a:rPr lang="fr-FR" dirty="0"/>
              <a:t>, en tant que prescripteurs</a:t>
            </a:r>
          </a:p>
          <a:p>
            <a:r>
              <a:rPr lang="fr-FR" dirty="0"/>
              <a:t>			</a:t>
            </a:r>
            <a:r>
              <a:rPr lang="fr-FR" b="1" u="sng" dirty="0">
                <a:solidFill>
                  <a:srgbClr val="FFC000"/>
                </a:solidFill>
              </a:rPr>
              <a:t>=&gt; eux seuls peuvent définir les contours précis au cas par cas </a:t>
            </a:r>
          </a:p>
          <a:p>
            <a:endParaRPr lang="fr-FR" sz="900" dirty="0"/>
          </a:p>
          <a:p>
            <a:endParaRPr lang="fr-FR" dirty="0"/>
          </a:p>
          <a:p>
            <a:r>
              <a:rPr lang="fr-FR" u="sng" dirty="0"/>
              <a:t>Durée</a:t>
            </a:r>
            <a:r>
              <a:rPr lang="fr-FR" dirty="0"/>
              <a:t> : 		renouvelable sous conditions</a:t>
            </a:r>
          </a:p>
        </p:txBody>
      </p:sp>
    </p:spTree>
    <p:extLst>
      <p:ext uri="{BB962C8B-B14F-4D97-AF65-F5344CB8AC3E}">
        <p14:creationId xmlns:p14="http://schemas.microsoft.com/office/powerpoint/2010/main" val="37595273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BEDD932-70D7-42E5-9A37-CBD91BB2F52A}"/>
              </a:ext>
            </a:extLst>
          </p:cNvPr>
          <p:cNvSpPr>
            <a:spLocks noGrp="1"/>
          </p:cNvSpPr>
          <p:nvPr>
            <p:ph type="title"/>
          </p:nvPr>
        </p:nvSpPr>
        <p:spPr>
          <a:xfrm>
            <a:off x="344824" y="451513"/>
            <a:ext cx="8596668" cy="1320800"/>
          </a:xfrm>
        </p:spPr>
        <p:txBody>
          <a:bodyPr>
            <a:normAutofit/>
          </a:bodyPr>
          <a:lstStyle/>
          <a:p>
            <a:r>
              <a:rPr lang="fr-FR" dirty="0"/>
              <a:t>Le Contrat Emploi Compétences : </a:t>
            </a:r>
            <a:br>
              <a:rPr lang="fr-FR" dirty="0"/>
            </a:br>
            <a:r>
              <a:rPr lang="fr-FR" dirty="0"/>
              <a:t>Tous publics</a:t>
            </a:r>
          </a:p>
        </p:txBody>
      </p:sp>
      <p:sp>
        <p:nvSpPr>
          <p:cNvPr id="4" name="Espace réservé du numéro de diapositive 3">
            <a:extLst>
              <a:ext uri="{FF2B5EF4-FFF2-40B4-BE49-F238E27FC236}">
                <a16:creationId xmlns:a16="http://schemas.microsoft.com/office/drawing/2014/main" id="{95CB1A48-D9FC-449E-82A3-92BC1CF797C4}"/>
              </a:ext>
            </a:extLst>
          </p:cNvPr>
          <p:cNvSpPr>
            <a:spLocks noGrp="1"/>
          </p:cNvSpPr>
          <p:nvPr>
            <p:ph type="sldNum" sz="quarter" idx="12"/>
          </p:nvPr>
        </p:nvSpPr>
        <p:spPr/>
        <p:txBody>
          <a:bodyPr/>
          <a:lstStyle/>
          <a:p>
            <a:fld id="{D57F1E4F-1CFF-5643-939E-217C01CDF565}" type="slidenum">
              <a:rPr lang="en-US" smtClean="0"/>
              <a:pPr/>
              <a:t>11</a:t>
            </a:fld>
            <a:endParaRPr lang="en-US" dirty="0"/>
          </a:p>
        </p:txBody>
      </p:sp>
      <p:sp>
        <p:nvSpPr>
          <p:cNvPr id="3" name="ZoneTexte 2">
            <a:extLst>
              <a:ext uri="{FF2B5EF4-FFF2-40B4-BE49-F238E27FC236}">
                <a16:creationId xmlns:a16="http://schemas.microsoft.com/office/drawing/2014/main" id="{96E66A14-AB35-4168-B265-C0FE70A71EB6}"/>
              </a:ext>
            </a:extLst>
          </p:cNvPr>
          <p:cNvSpPr txBox="1"/>
          <p:nvPr/>
        </p:nvSpPr>
        <p:spPr>
          <a:xfrm>
            <a:off x="344824" y="1556615"/>
            <a:ext cx="10434012" cy="5078313"/>
          </a:xfrm>
          <a:prstGeom prst="rect">
            <a:avLst/>
          </a:prstGeom>
          <a:noFill/>
        </p:spPr>
        <p:txBody>
          <a:bodyPr wrap="square" rtlCol="0">
            <a:spAutoFit/>
          </a:bodyPr>
          <a:lstStyle/>
          <a:p>
            <a:endParaRPr lang="fr-FR" dirty="0"/>
          </a:p>
          <a:p>
            <a:r>
              <a:rPr lang="fr-FR" u="sng" dirty="0"/>
              <a:t>Demandeurs d’emploi éligibles</a:t>
            </a:r>
            <a:r>
              <a:rPr lang="fr-FR" dirty="0"/>
              <a:t> : + de 25 ans, ou + de 31 ans pour les travailleurs handicapés</a:t>
            </a:r>
          </a:p>
          <a:p>
            <a:endParaRPr lang="fr-FR" dirty="0"/>
          </a:p>
          <a:p>
            <a:r>
              <a:rPr lang="fr-FR" u="sng" dirty="0"/>
              <a:t>Durée</a:t>
            </a:r>
            <a:r>
              <a:rPr lang="fr-FR" dirty="0"/>
              <a:t> : </a:t>
            </a:r>
            <a:r>
              <a:rPr lang="fr-FR" dirty="0">
                <a:solidFill>
                  <a:srgbClr val="FFC000"/>
                </a:solidFill>
              </a:rPr>
              <a:t>validé par le prescripteur, selon le dossier individuel</a:t>
            </a:r>
          </a:p>
          <a:p>
            <a:pPr marL="1200150" lvl="2" indent="-285750">
              <a:buFont typeface="Arial" panose="020B0604020202020204" pitchFamily="34" charset="0"/>
              <a:buChar char="•"/>
            </a:pPr>
            <a:r>
              <a:rPr lang="fr-FR" dirty="0"/>
              <a:t>6 à 10 mois </a:t>
            </a:r>
          </a:p>
          <a:p>
            <a:pPr marL="1200150" lvl="2" indent="-285750">
              <a:buFont typeface="Arial" panose="020B0604020202020204" pitchFamily="34" charset="0"/>
              <a:buChar char="•"/>
            </a:pPr>
            <a:r>
              <a:rPr lang="fr-FR" dirty="0"/>
              <a:t>6 à 12 mois pour les bénéficiaires du RSA</a:t>
            </a:r>
          </a:p>
          <a:p>
            <a:pPr marL="1200150" lvl="2" indent="-285750">
              <a:buFont typeface="Arial" panose="020B0604020202020204" pitchFamily="34" charset="0"/>
              <a:buChar char="•"/>
            </a:pPr>
            <a:r>
              <a:rPr lang="fr-FR" dirty="0"/>
              <a:t>3 à 6 mois pour les personnes condamnées bénéficiant d’un aménagement de peine</a:t>
            </a:r>
          </a:p>
          <a:p>
            <a:endParaRPr lang="fr-FR" dirty="0"/>
          </a:p>
          <a:p>
            <a:endParaRPr lang="fr-FR" dirty="0"/>
          </a:p>
          <a:p>
            <a:r>
              <a:rPr lang="fr-FR" i="1" dirty="0"/>
              <a:t>Aide financière de l’ASP sur 20H hebdo maximum, rémunéré au salaire minimum (SMIC)</a:t>
            </a:r>
            <a:endParaRPr lang="fr-FR" dirty="0"/>
          </a:p>
          <a:p>
            <a:endParaRPr lang="fr-FR" dirty="0"/>
          </a:p>
          <a:p>
            <a:r>
              <a:rPr lang="fr-FR" u="sng" dirty="0"/>
              <a:t>Participation « tous publics »</a:t>
            </a:r>
            <a:r>
              <a:rPr lang="fr-FR" dirty="0"/>
              <a:t> :</a:t>
            </a:r>
          </a:p>
          <a:p>
            <a:endParaRPr lang="fr-FR" dirty="0"/>
          </a:p>
          <a:p>
            <a:pPr marL="442913" indent="-266700">
              <a:buFont typeface="Arial" panose="020B0604020202020204" pitchFamily="34" charset="0"/>
              <a:buChar char="•"/>
            </a:pPr>
            <a:r>
              <a:rPr lang="fr-FR" dirty="0"/>
              <a:t>40% de base</a:t>
            </a:r>
          </a:p>
          <a:p>
            <a:pPr marL="442913" indent="-266700">
              <a:buFont typeface="Arial" panose="020B0604020202020204" pitchFamily="34" charset="0"/>
              <a:buChar char="•"/>
            </a:pPr>
            <a:r>
              <a:rPr lang="fr-FR" dirty="0"/>
              <a:t>45% si l’employeur s’engage par écrit sur diverses actions de formations, </a:t>
            </a:r>
          </a:p>
          <a:p>
            <a:pPr marL="442913" indent="-266700"/>
            <a:r>
              <a:rPr lang="fr-FR" dirty="0"/>
              <a:t>							d’accompagnement, ou de titularisation à l’issue</a:t>
            </a:r>
          </a:p>
          <a:p>
            <a:pPr marL="442913" indent="-266700">
              <a:buFont typeface="Arial" panose="020B0604020202020204" pitchFamily="34" charset="0"/>
              <a:buChar char="•"/>
            </a:pPr>
            <a:r>
              <a:rPr lang="fr-FR" dirty="0"/>
              <a:t>60% pour les bénéficiaires du RSA </a:t>
            </a:r>
            <a:r>
              <a:rPr lang="fr-FR" i="1" dirty="0"/>
              <a:t>(financement conjoint Etat – Département)</a:t>
            </a:r>
          </a:p>
          <a:p>
            <a:endParaRPr lang="fr-FR" dirty="0"/>
          </a:p>
        </p:txBody>
      </p:sp>
    </p:spTree>
    <p:extLst>
      <p:ext uri="{BB962C8B-B14F-4D97-AF65-F5344CB8AC3E}">
        <p14:creationId xmlns:p14="http://schemas.microsoft.com/office/powerpoint/2010/main" val="35105655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BEDD932-70D7-42E5-9A37-CBD91BB2F52A}"/>
              </a:ext>
            </a:extLst>
          </p:cNvPr>
          <p:cNvSpPr>
            <a:spLocks noGrp="1"/>
          </p:cNvSpPr>
          <p:nvPr>
            <p:ph type="title"/>
          </p:nvPr>
        </p:nvSpPr>
        <p:spPr>
          <a:xfrm>
            <a:off x="483370" y="423259"/>
            <a:ext cx="8596668" cy="1320800"/>
          </a:xfrm>
        </p:spPr>
        <p:txBody>
          <a:bodyPr>
            <a:normAutofit/>
          </a:bodyPr>
          <a:lstStyle/>
          <a:p>
            <a:r>
              <a:rPr lang="fr-FR" dirty="0"/>
              <a:t>Le Contrat Emploi Compétences : </a:t>
            </a:r>
            <a:br>
              <a:rPr lang="fr-FR" dirty="0"/>
            </a:br>
            <a:r>
              <a:rPr lang="fr-FR" dirty="0"/>
              <a:t>Public jeune	</a:t>
            </a:r>
          </a:p>
        </p:txBody>
      </p:sp>
      <p:sp>
        <p:nvSpPr>
          <p:cNvPr id="4" name="Espace réservé du numéro de diapositive 3">
            <a:extLst>
              <a:ext uri="{FF2B5EF4-FFF2-40B4-BE49-F238E27FC236}">
                <a16:creationId xmlns:a16="http://schemas.microsoft.com/office/drawing/2014/main" id="{95CB1A48-D9FC-449E-82A3-92BC1CF797C4}"/>
              </a:ext>
            </a:extLst>
          </p:cNvPr>
          <p:cNvSpPr>
            <a:spLocks noGrp="1"/>
          </p:cNvSpPr>
          <p:nvPr>
            <p:ph type="sldNum" sz="quarter" idx="12"/>
          </p:nvPr>
        </p:nvSpPr>
        <p:spPr/>
        <p:txBody>
          <a:bodyPr/>
          <a:lstStyle/>
          <a:p>
            <a:fld id="{D57F1E4F-1CFF-5643-939E-217C01CDF565}" type="slidenum">
              <a:rPr lang="en-US" smtClean="0"/>
              <a:pPr/>
              <a:t>12</a:t>
            </a:fld>
            <a:endParaRPr lang="en-US" dirty="0"/>
          </a:p>
        </p:txBody>
      </p:sp>
      <p:sp>
        <p:nvSpPr>
          <p:cNvPr id="3" name="ZoneTexte 2">
            <a:extLst>
              <a:ext uri="{FF2B5EF4-FFF2-40B4-BE49-F238E27FC236}">
                <a16:creationId xmlns:a16="http://schemas.microsoft.com/office/drawing/2014/main" id="{96E66A14-AB35-4168-B265-C0FE70A71EB6}"/>
              </a:ext>
            </a:extLst>
          </p:cNvPr>
          <p:cNvSpPr txBox="1"/>
          <p:nvPr/>
        </p:nvSpPr>
        <p:spPr>
          <a:xfrm>
            <a:off x="785090" y="1769052"/>
            <a:ext cx="10021455" cy="4524315"/>
          </a:xfrm>
          <a:prstGeom prst="rect">
            <a:avLst/>
          </a:prstGeom>
          <a:noFill/>
        </p:spPr>
        <p:txBody>
          <a:bodyPr wrap="square" rtlCol="0">
            <a:spAutoFit/>
          </a:bodyPr>
          <a:lstStyle/>
          <a:p>
            <a:endParaRPr lang="fr-FR" dirty="0"/>
          </a:p>
          <a:p>
            <a:r>
              <a:rPr lang="fr-FR" u="sng" dirty="0"/>
              <a:t>Demandeurs d’emploi éligibles</a:t>
            </a:r>
            <a:r>
              <a:rPr lang="fr-FR" dirty="0"/>
              <a:t> : 16 à 25 ans, ou 30 ans pour les personnes reconnues 														travailleurs handicapés</a:t>
            </a:r>
          </a:p>
          <a:p>
            <a:endParaRPr lang="fr-FR" dirty="0"/>
          </a:p>
          <a:p>
            <a:endParaRPr lang="fr-FR" dirty="0"/>
          </a:p>
          <a:p>
            <a:r>
              <a:rPr lang="fr-FR" u="sng" dirty="0"/>
              <a:t>Durée</a:t>
            </a:r>
            <a:r>
              <a:rPr lang="fr-FR" dirty="0"/>
              <a:t> : </a:t>
            </a:r>
          </a:p>
          <a:p>
            <a:r>
              <a:rPr lang="fr-FR" dirty="0"/>
              <a:t>		* </a:t>
            </a:r>
            <a:r>
              <a:rPr lang="fr-FR" dirty="0">
                <a:solidFill>
                  <a:srgbClr val="FFC000"/>
                </a:solidFill>
              </a:rPr>
              <a:t>CDD de 6 à 11 mois, ou CDI</a:t>
            </a:r>
          </a:p>
          <a:p>
            <a:r>
              <a:rPr lang="fr-FR" dirty="0"/>
              <a:t>		* 3 à 6 mois pour les personnes condamnées bénéficiant d’un aménagement de peine</a:t>
            </a:r>
          </a:p>
          <a:p>
            <a:endParaRPr lang="fr-FR" dirty="0"/>
          </a:p>
          <a:p>
            <a:endParaRPr lang="fr-FR" dirty="0"/>
          </a:p>
          <a:p>
            <a:r>
              <a:rPr lang="fr-FR" i="1" dirty="0"/>
              <a:t>Aide financière de l’ASP sur 20H hebdo maximum, rémunéré au salaire minimum (SMIC)</a:t>
            </a:r>
          </a:p>
          <a:p>
            <a:endParaRPr lang="fr-FR" dirty="0"/>
          </a:p>
          <a:p>
            <a:endParaRPr lang="fr-FR" dirty="0"/>
          </a:p>
          <a:p>
            <a:r>
              <a:rPr lang="fr-FR" u="sng" dirty="0"/>
              <a:t>Participation « public jeune »</a:t>
            </a:r>
            <a:r>
              <a:rPr lang="fr-FR" dirty="0"/>
              <a:t> : </a:t>
            </a:r>
          </a:p>
          <a:p>
            <a:pPr marL="285750" indent="-285750">
              <a:buFont typeface="Arial" panose="020B0604020202020204" pitchFamily="34" charset="0"/>
              <a:buChar char="•"/>
            </a:pPr>
            <a:endParaRPr lang="fr-FR" dirty="0"/>
          </a:p>
          <a:p>
            <a:pPr marL="285750" indent="-285750">
              <a:buFont typeface="Arial" panose="020B0604020202020204" pitchFamily="34" charset="0"/>
              <a:buChar char="•"/>
            </a:pPr>
            <a:r>
              <a:rPr lang="fr-FR" dirty="0">
                <a:solidFill>
                  <a:srgbClr val="FFC000"/>
                </a:solidFill>
              </a:rPr>
              <a:t>65% taux unique</a:t>
            </a:r>
          </a:p>
        </p:txBody>
      </p:sp>
    </p:spTree>
    <p:extLst>
      <p:ext uri="{BB962C8B-B14F-4D97-AF65-F5344CB8AC3E}">
        <p14:creationId xmlns:p14="http://schemas.microsoft.com/office/powerpoint/2010/main" val="22695842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4CFFA8F-FC40-4331-BD3B-5FBE474E6C53}"/>
              </a:ext>
            </a:extLst>
          </p:cNvPr>
          <p:cNvSpPr>
            <a:spLocks noGrp="1"/>
          </p:cNvSpPr>
          <p:nvPr>
            <p:ph type="title"/>
          </p:nvPr>
        </p:nvSpPr>
        <p:spPr>
          <a:xfrm>
            <a:off x="326427" y="206227"/>
            <a:ext cx="9732568" cy="659384"/>
          </a:xfrm>
        </p:spPr>
        <p:txBody>
          <a:bodyPr>
            <a:normAutofit/>
          </a:bodyPr>
          <a:lstStyle/>
          <a:p>
            <a:r>
              <a:rPr lang="fr-FR" sz="3200" u="sng" dirty="0"/>
              <a:t>Pourquoi </a:t>
            </a:r>
            <a:r>
              <a:rPr lang="fr-FR" sz="3200" dirty="0"/>
              <a:t>le Contrat Emploi Compétences ? </a:t>
            </a:r>
          </a:p>
        </p:txBody>
      </p:sp>
      <p:sp>
        <p:nvSpPr>
          <p:cNvPr id="4" name="Espace réservé du numéro de diapositive 3">
            <a:extLst>
              <a:ext uri="{FF2B5EF4-FFF2-40B4-BE49-F238E27FC236}">
                <a16:creationId xmlns:a16="http://schemas.microsoft.com/office/drawing/2014/main" id="{B7DEFF7B-AD0E-4373-9CD8-D50ECA7B88FA}"/>
              </a:ext>
            </a:extLst>
          </p:cNvPr>
          <p:cNvSpPr>
            <a:spLocks noGrp="1"/>
          </p:cNvSpPr>
          <p:nvPr>
            <p:ph type="sldNum" sz="quarter" idx="12"/>
          </p:nvPr>
        </p:nvSpPr>
        <p:spPr/>
        <p:txBody>
          <a:bodyPr/>
          <a:lstStyle/>
          <a:p>
            <a:fld id="{D57F1E4F-1CFF-5643-939E-217C01CDF565}" type="slidenum">
              <a:rPr lang="en-US" smtClean="0"/>
              <a:pPr/>
              <a:t>13</a:t>
            </a:fld>
            <a:endParaRPr lang="en-US" dirty="0"/>
          </a:p>
        </p:txBody>
      </p:sp>
      <p:sp>
        <p:nvSpPr>
          <p:cNvPr id="8" name="Rectangle 7">
            <a:extLst>
              <a:ext uri="{FF2B5EF4-FFF2-40B4-BE49-F238E27FC236}">
                <a16:creationId xmlns:a16="http://schemas.microsoft.com/office/drawing/2014/main" id="{0870313E-3444-4264-8969-7D40FBD32060}"/>
              </a:ext>
            </a:extLst>
          </p:cNvPr>
          <p:cNvSpPr/>
          <p:nvPr/>
        </p:nvSpPr>
        <p:spPr>
          <a:xfrm>
            <a:off x="178645" y="1019462"/>
            <a:ext cx="12013355" cy="5632311"/>
          </a:xfrm>
          <a:prstGeom prst="rect">
            <a:avLst/>
          </a:prstGeom>
        </p:spPr>
        <p:txBody>
          <a:bodyPr wrap="square">
            <a:spAutoFit/>
          </a:bodyPr>
          <a:lstStyle/>
          <a:p>
            <a:pPr marL="285750" indent="-285750">
              <a:buFontTx/>
              <a:buChar char="-"/>
            </a:pPr>
            <a:r>
              <a:rPr lang="fr-FR" sz="2000" dirty="0"/>
              <a:t>Pour donner leur chance à des candidats volontaires et motivés</a:t>
            </a:r>
          </a:p>
          <a:p>
            <a:pPr marL="285750" indent="-285750">
              <a:buFontTx/>
              <a:buChar char="-"/>
            </a:pPr>
            <a:endParaRPr lang="fr-FR" sz="2000" dirty="0"/>
          </a:p>
          <a:p>
            <a:pPr marL="285750" indent="-285750">
              <a:buFontTx/>
              <a:buChar char="-"/>
            </a:pPr>
            <a:r>
              <a:rPr lang="fr-FR" sz="2000" dirty="0">
                <a:solidFill>
                  <a:srgbClr val="FFC000"/>
                </a:solidFill>
              </a:rPr>
              <a:t>Pour augmenter la quotité horaire d’un poste et permettre à la personne recrutée de se former sur la période du contrat</a:t>
            </a:r>
          </a:p>
          <a:p>
            <a:pPr marL="285750" indent="-285750">
              <a:buFontTx/>
              <a:buChar char="-"/>
            </a:pPr>
            <a:endParaRPr lang="fr-FR" sz="2000" dirty="0">
              <a:solidFill>
                <a:srgbClr val="FFC000"/>
              </a:solidFill>
            </a:endParaRPr>
          </a:p>
          <a:p>
            <a:pPr marL="285750" indent="-285750">
              <a:buFontTx/>
              <a:buChar char="-"/>
            </a:pPr>
            <a:r>
              <a:rPr lang="fr-FR" sz="2000" dirty="0"/>
              <a:t>Pour préparer un départ en retraite en interne ou anticiper une absence</a:t>
            </a:r>
          </a:p>
          <a:p>
            <a:pPr marL="285750" indent="-285750">
              <a:buFontTx/>
              <a:buChar char="-"/>
            </a:pPr>
            <a:endParaRPr lang="fr-FR" sz="2000" dirty="0"/>
          </a:p>
          <a:p>
            <a:pPr marL="285750" indent="-285750">
              <a:buFontTx/>
              <a:buChar char="-"/>
            </a:pPr>
            <a:r>
              <a:rPr lang="fr-FR" sz="2000" dirty="0">
                <a:solidFill>
                  <a:srgbClr val="FFC000"/>
                </a:solidFill>
              </a:rPr>
              <a:t>Pour planifier dès le départ des objectifs de savoir-faire et savoir-être à atteindre pour un poste précis, sur lesquels chaque signataire va s’engager !</a:t>
            </a:r>
          </a:p>
          <a:p>
            <a:pPr marL="285750" indent="-285750">
              <a:buFontTx/>
              <a:buChar char="-"/>
            </a:pPr>
            <a:endParaRPr lang="fr-FR" sz="2000" dirty="0">
              <a:solidFill>
                <a:srgbClr val="FFC000"/>
              </a:solidFill>
            </a:endParaRPr>
          </a:p>
          <a:p>
            <a:pPr marL="285750" indent="-285750">
              <a:buFontTx/>
              <a:buChar char="-"/>
            </a:pPr>
            <a:r>
              <a:rPr lang="fr-FR" sz="2000" dirty="0"/>
              <a:t>Pour apporter une reconnaissance à un agent en interne en lui proposant la responsabilité d’être « Tuteur » ou « Tutrice » et peut-être percevoir une NBI</a:t>
            </a:r>
          </a:p>
          <a:p>
            <a:pPr marL="285750" indent="-285750">
              <a:buFontTx/>
              <a:buChar char="-"/>
            </a:pPr>
            <a:endParaRPr lang="fr-FR" sz="2000" dirty="0"/>
          </a:p>
          <a:p>
            <a:pPr marL="285750" indent="-285750">
              <a:buFontTx/>
              <a:buChar char="-"/>
            </a:pPr>
            <a:r>
              <a:rPr lang="fr-FR" sz="2000" dirty="0">
                <a:solidFill>
                  <a:srgbClr val="FFC000"/>
                </a:solidFill>
              </a:rPr>
              <a:t>Pour accompagner et être accompagné dans la montée en compétences de l’agent recruté</a:t>
            </a:r>
          </a:p>
          <a:p>
            <a:endParaRPr lang="fr-FR" sz="2000" dirty="0"/>
          </a:p>
          <a:p>
            <a:pPr marL="285750" indent="-285750">
              <a:buFontTx/>
              <a:buChar char="-"/>
            </a:pPr>
            <a:r>
              <a:rPr lang="fr-FR" sz="2000" dirty="0"/>
              <a:t>Pour offrir de la souplesse à ses RH, ou pour programmer un projet (renfort)</a:t>
            </a:r>
          </a:p>
          <a:p>
            <a:endParaRPr lang="fr-FR" sz="2000" dirty="0"/>
          </a:p>
          <a:p>
            <a:pPr marL="285750" indent="-285750">
              <a:buFontTx/>
              <a:buChar char="-"/>
            </a:pPr>
            <a:r>
              <a:rPr lang="fr-FR" sz="2000" dirty="0"/>
              <a:t>Pour former à ses besoins et usages, à sa culture de collectivité</a:t>
            </a:r>
          </a:p>
        </p:txBody>
      </p:sp>
    </p:spTree>
    <p:extLst>
      <p:ext uri="{BB962C8B-B14F-4D97-AF65-F5344CB8AC3E}">
        <p14:creationId xmlns:p14="http://schemas.microsoft.com/office/powerpoint/2010/main" val="14139269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1756684-91C1-4397-B9ED-2388C58DB9B7}"/>
              </a:ext>
            </a:extLst>
          </p:cNvPr>
          <p:cNvSpPr>
            <a:spLocks noGrp="1"/>
          </p:cNvSpPr>
          <p:nvPr>
            <p:ph type="title"/>
          </p:nvPr>
        </p:nvSpPr>
        <p:spPr>
          <a:xfrm>
            <a:off x="515490" y="310946"/>
            <a:ext cx="8596668" cy="740229"/>
          </a:xfrm>
        </p:spPr>
        <p:txBody>
          <a:bodyPr/>
          <a:lstStyle/>
          <a:p>
            <a:r>
              <a:rPr lang="fr-FR" dirty="0"/>
              <a:t>Le Service Civique</a:t>
            </a:r>
          </a:p>
        </p:txBody>
      </p:sp>
      <p:sp>
        <p:nvSpPr>
          <p:cNvPr id="4" name="Espace réservé du numéro de diapositive 3">
            <a:extLst>
              <a:ext uri="{FF2B5EF4-FFF2-40B4-BE49-F238E27FC236}">
                <a16:creationId xmlns:a16="http://schemas.microsoft.com/office/drawing/2014/main" id="{BC35D310-CA92-449D-930F-1C09F356723B}"/>
              </a:ext>
            </a:extLst>
          </p:cNvPr>
          <p:cNvSpPr>
            <a:spLocks noGrp="1"/>
          </p:cNvSpPr>
          <p:nvPr>
            <p:ph type="sldNum" sz="quarter" idx="12"/>
          </p:nvPr>
        </p:nvSpPr>
        <p:spPr/>
        <p:txBody>
          <a:bodyPr/>
          <a:lstStyle/>
          <a:p>
            <a:fld id="{D57F1E4F-1CFF-5643-939E-217C01CDF565}" type="slidenum">
              <a:rPr lang="en-US" smtClean="0"/>
              <a:pPr/>
              <a:t>14</a:t>
            </a:fld>
            <a:endParaRPr lang="en-US" dirty="0"/>
          </a:p>
        </p:txBody>
      </p:sp>
      <p:sp>
        <p:nvSpPr>
          <p:cNvPr id="7" name="ZoneTexte 6">
            <a:extLst>
              <a:ext uri="{FF2B5EF4-FFF2-40B4-BE49-F238E27FC236}">
                <a16:creationId xmlns:a16="http://schemas.microsoft.com/office/drawing/2014/main" id="{DAEA91C2-D0F8-4502-8866-95A11E8F273C}"/>
              </a:ext>
            </a:extLst>
          </p:cNvPr>
          <p:cNvSpPr txBox="1"/>
          <p:nvPr/>
        </p:nvSpPr>
        <p:spPr>
          <a:xfrm>
            <a:off x="515490" y="1051175"/>
            <a:ext cx="9612579" cy="5078313"/>
          </a:xfrm>
          <a:prstGeom prst="rect">
            <a:avLst/>
          </a:prstGeom>
          <a:noFill/>
        </p:spPr>
        <p:txBody>
          <a:bodyPr wrap="square" rtlCol="0">
            <a:spAutoFit/>
          </a:bodyPr>
          <a:lstStyle/>
          <a:p>
            <a:endParaRPr lang="fr-FR" u="sng" dirty="0"/>
          </a:p>
          <a:p>
            <a:r>
              <a:rPr lang="fr-FR" u="sng" dirty="0"/>
              <a:t>Qui</a:t>
            </a:r>
            <a:r>
              <a:rPr lang="fr-FR" dirty="0"/>
              <a:t> : 		un </a:t>
            </a:r>
            <a:r>
              <a:rPr lang="fr-FR" b="1" dirty="0"/>
              <a:t>candidat de 16 à 25 ans </a:t>
            </a:r>
            <a:r>
              <a:rPr lang="fr-FR" dirty="0"/>
              <a:t>(ou 30 ans si travailleur handicapé)</a:t>
            </a:r>
          </a:p>
          <a:p>
            <a:r>
              <a:rPr lang="fr-FR" dirty="0"/>
              <a:t>			pas de diplôme prérequis</a:t>
            </a:r>
          </a:p>
          <a:p>
            <a:endParaRPr lang="fr-FR" dirty="0"/>
          </a:p>
          <a:p>
            <a:endParaRPr lang="fr-FR" dirty="0"/>
          </a:p>
          <a:p>
            <a:r>
              <a:rPr lang="fr-FR" u="sng" dirty="0"/>
              <a:t>Quoi</a:t>
            </a:r>
            <a:r>
              <a:rPr lang="fr-FR" dirty="0"/>
              <a:t> : 		</a:t>
            </a:r>
            <a:r>
              <a:rPr lang="fr-FR" b="1" dirty="0"/>
              <a:t>mission d’intérêt général de 6 à 12 mois</a:t>
            </a:r>
          </a:p>
          <a:p>
            <a:r>
              <a:rPr lang="fr-FR" dirty="0"/>
              <a:t>			</a:t>
            </a:r>
          </a:p>
          <a:p>
            <a:r>
              <a:rPr lang="fr-FR" dirty="0"/>
              <a:t>			=&gt; solidarité, environnement, sport, culture, éducation, santé, 						     intervention d'urgence, mémoire et citoyenneté, aide humanitaire</a:t>
            </a:r>
          </a:p>
          <a:p>
            <a:endParaRPr lang="fr-FR" dirty="0"/>
          </a:p>
          <a:p>
            <a:endParaRPr lang="fr-FR" dirty="0"/>
          </a:p>
          <a:p>
            <a:r>
              <a:rPr lang="fr-FR" u="sng" dirty="0"/>
              <a:t>Où</a:t>
            </a:r>
            <a:r>
              <a:rPr lang="fr-FR" dirty="0"/>
              <a:t> : 		en collectivité, établissement scolaire, OHLM ou association </a:t>
            </a:r>
          </a:p>
          <a:p>
            <a:r>
              <a:rPr lang="fr-FR" dirty="0"/>
              <a:t>	</a:t>
            </a:r>
          </a:p>
          <a:p>
            <a:r>
              <a:rPr lang="fr-FR" dirty="0"/>
              <a:t>			=&gt; accueil du public, MSAP, mission de sensibilisation à l’outil informatique, 			     chantier de restauration site classé, accompagnement de public fragile, </a:t>
            </a:r>
          </a:p>
          <a:p>
            <a:r>
              <a:rPr lang="fr-FR" dirty="0"/>
              <a:t>			</a:t>
            </a:r>
          </a:p>
          <a:p>
            <a:endParaRPr lang="fr-FR" dirty="0"/>
          </a:p>
          <a:p>
            <a:endParaRPr lang="fr-FR" dirty="0"/>
          </a:p>
        </p:txBody>
      </p:sp>
    </p:spTree>
    <p:extLst>
      <p:ext uri="{BB962C8B-B14F-4D97-AF65-F5344CB8AC3E}">
        <p14:creationId xmlns:p14="http://schemas.microsoft.com/office/powerpoint/2010/main" val="37488732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E93512C1-9174-442C-B6C7-7B3BA83F256B}"/>
              </a:ext>
            </a:extLst>
          </p:cNvPr>
          <p:cNvSpPr>
            <a:spLocks noGrp="1"/>
          </p:cNvSpPr>
          <p:nvPr>
            <p:ph type="sldNum" sz="quarter" idx="12"/>
          </p:nvPr>
        </p:nvSpPr>
        <p:spPr/>
        <p:txBody>
          <a:bodyPr/>
          <a:lstStyle/>
          <a:p>
            <a:fld id="{D57F1E4F-1CFF-5643-939E-217C01CDF565}" type="slidenum">
              <a:rPr lang="en-US" smtClean="0"/>
              <a:pPr/>
              <a:t>15</a:t>
            </a:fld>
            <a:endParaRPr lang="en-US" dirty="0"/>
          </a:p>
        </p:txBody>
      </p:sp>
      <p:sp>
        <p:nvSpPr>
          <p:cNvPr id="3" name="ZoneTexte 2">
            <a:extLst>
              <a:ext uri="{FF2B5EF4-FFF2-40B4-BE49-F238E27FC236}">
                <a16:creationId xmlns:a16="http://schemas.microsoft.com/office/drawing/2014/main" id="{3FC57D52-AF67-4BE1-BEBF-EB4F3783B92E}"/>
              </a:ext>
            </a:extLst>
          </p:cNvPr>
          <p:cNvSpPr txBox="1"/>
          <p:nvPr/>
        </p:nvSpPr>
        <p:spPr>
          <a:xfrm>
            <a:off x="418012" y="1349829"/>
            <a:ext cx="10676708" cy="4801314"/>
          </a:xfrm>
          <a:prstGeom prst="rect">
            <a:avLst/>
          </a:prstGeom>
          <a:noFill/>
        </p:spPr>
        <p:txBody>
          <a:bodyPr wrap="square" rtlCol="0">
            <a:spAutoFit/>
          </a:bodyPr>
          <a:lstStyle/>
          <a:p>
            <a:endParaRPr lang="fr-FR" dirty="0"/>
          </a:p>
          <a:p>
            <a:r>
              <a:rPr lang="fr-FR" u="sng" dirty="0"/>
              <a:t>Comment</a:t>
            </a:r>
            <a:r>
              <a:rPr lang="fr-FR" dirty="0"/>
              <a:t> : 	</a:t>
            </a:r>
            <a:r>
              <a:rPr lang="fr-FR" dirty="0">
                <a:solidFill>
                  <a:srgbClr val="FFC000"/>
                </a:solidFill>
              </a:rPr>
              <a:t>en contactant la Ligue de l’Enseignement des Vosges </a:t>
            </a:r>
          </a:p>
          <a:p>
            <a:r>
              <a:rPr lang="fr-FR" dirty="0">
                <a:solidFill>
                  <a:srgbClr val="FFC000"/>
                </a:solidFill>
              </a:rPr>
              <a:t>				</a:t>
            </a:r>
            <a:endParaRPr lang="fr-FR" u="sng" dirty="0"/>
          </a:p>
          <a:p>
            <a:r>
              <a:rPr lang="fr-FR" dirty="0">
                <a:solidFill>
                  <a:srgbClr val="FFC000"/>
                </a:solidFill>
              </a:rPr>
              <a:t>			contrat de 24H à 35H </a:t>
            </a:r>
            <a:r>
              <a:rPr lang="fr-FR" dirty="0"/>
              <a:t>(2CP/mois+1CP supplémentaire pour les mineurs)</a:t>
            </a:r>
          </a:p>
          <a:p>
            <a:r>
              <a:rPr lang="fr-FR" b="1" dirty="0"/>
              <a:t>			avec tutorat individualisé + accompagnement</a:t>
            </a:r>
          </a:p>
          <a:p>
            <a:r>
              <a:rPr lang="fr-FR" b="1" dirty="0"/>
              <a:t>			</a:t>
            </a:r>
            <a:r>
              <a:rPr lang="fr-FR" dirty="0"/>
              <a:t>cotise à la retraite + protection sociale intégrale</a:t>
            </a:r>
          </a:p>
          <a:p>
            <a:endParaRPr lang="fr-FR" b="1" dirty="0"/>
          </a:p>
          <a:p>
            <a:r>
              <a:rPr lang="fr-FR" u="sng" dirty="0"/>
              <a:t>Combien</a:t>
            </a:r>
            <a:r>
              <a:rPr lang="fr-FR" dirty="0"/>
              <a:t> : 	473,04 € net versé par l’Etat qq soit la quotité hebdomadaire de travail</a:t>
            </a:r>
          </a:p>
          <a:p>
            <a:r>
              <a:rPr lang="fr-FR" dirty="0"/>
              <a:t>			+ </a:t>
            </a:r>
            <a:r>
              <a:rPr lang="fr-FR" dirty="0">
                <a:solidFill>
                  <a:srgbClr val="FFC000"/>
                </a:solidFill>
              </a:rPr>
              <a:t>107,58 € net de soutien complémentaire versé par la structure d’accueil</a:t>
            </a:r>
          </a:p>
          <a:p>
            <a:r>
              <a:rPr lang="fr-FR" dirty="0">
                <a:solidFill>
                  <a:srgbClr val="FFC000"/>
                </a:solidFill>
              </a:rPr>
              <a:t>			+ 107,58 € net pour 1 personne appartenant à un foyer bénéficiaire du RSA</a:t>
            </a:r>
          </a:p>
          <a:p>
            <a:endParaRPr lang="fr-FR" dirty="0"/>
          </a:p>
          <a:p>
            <a:r>
              <a:rPr lang="fr-FR" dirty="0"/>
              <a:t>À la différence des autres apprenants, le service civique ne peut pas être laissé seul. </a:t>
            </a:r>
          </a:p>
          <a:p>
            <a:endParaRPr lang="fr-FR" dirty="0"/>
          </a:p>
          <a:p>
            <a:r>
              <a:rPr lang="fr-FR" dirty="0"/>
              <a:t>Il devra suivre une formation civique et citoyenne, comprenant les gestes de premiers secours. </a:t>
            </a:r>
          </a:p>
          <a:p>
            <a:endParaRPr lang="fr-FR" dirty="0"/>
          </a:p>
          <a:p>
            <a:r>
              <a:rPr lang="fr-FR" dirty="0"/>
              <a:t>Expérience valorisable en crédits ECTS (pour la poursuite d’études). </a:t>
            </a:r>
          </a:p>
          <a:p>
            <a:endParaRPr lang="fr-FR" dirty="0"/>
          </a:p>
        </p:txBody>
      </p:sp>
      <p:sp>
        <p:nvSpPr>
          <p:cNvPr id="4" name="Titre 1">
            <a:extLst>
              <a:ext uri="{FF2B5EF4-FFF2-40B4-BE49-F238E27FC236}">
                <a16:creationId xmlns:a16="http://schemas.microsoft.com/office/drawing/2014/main" id="{7B5C09C3-CC10-4291-9C78-985579F56B02}"/>
              </a:ext>
            </a:extLst>
          </p:cNvPr>
          <p:cNvSpPr txBox="1">
            <a:spLocks/>
          </p:cNvSpPr>
          <p:nvPr/>
        </p:nvSpPr>
        <p:spPr>
          <a:xfrm>
            <a:off x="677334" y="609600"/>
            <a:ext cx="8596668" cy="740229"/>
          </a:xfrm>
          <a:prstGeom prst="rect">
            <a:avLst/>
          </a:prstGeom>
        </p:spPr>
        <p:txBody>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dirty="0"/>
              <a:t>Le Service Civique</a:t>
            </a:r>
          </a:p>
        </p:txBody>
      </p:sp>
    </p:spTree>
    <p:extLst>
      <p:ext uri="{BB962C8B-B14F-4D97-AF65-F5344CB8AC3E}">
        <p14:creationId xmlns:p14="http://schemas.microsoft.com/office/powerpoint/2010/main" val="16747742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C36B264-2BF5-4809-A00D-6C09292FEC9B}"/>
              </a:ext>
            </a:extLst>
          </p:cNvPr>
          <p:cNvSpPr>
            <a:spLocks noGrp="1"/>
          </p:cNvSpPr>
          <p:nvPr>
            <p:ph type="title"/>
          </p:nvPr>
        </p:nvSpPr>
        <p:spPr>
          <a:xfrm>
            <a:off x="677335" y="609600"/>
            <a:ext cx="8596668" cy="1163782"/>
          </a:xfrm>
        </p:spPr>
        <p:txBody>
          <a:bodyPr>
            <a:normAutofit fontScale="90000"/>
          </a:bodyPr>
          <a:lstStyle/>
          <a:p>
            <a:r>
              <a:rPr lang="fr-FR" dirty="0"/>
              <a:t>Recruter pour Former</a:t>
            </a:r>
            <a:br>
              <a:rPr lang="fr-FR" dirty="0"/>
            </a:br>
            <a:r>
              <a:rPr lang="fr-FR" dirty="0"/>
              <a:t>et Former pour Recruter !</a:t>
            </a:r>
          </a:p>
        </p:txBody>
      </p:sp>
      <p:sp>
        <p:nvSpPr>
          <p:cNvPr id="3" name="Espace réservé du texte 2">
            <a:extLst>
              <a:ext uri="{FF2B5EF4-FFF2-40B4-BE49-F238E27FC236}">
                <a16:creationId xmlns:a16="http://schemas.microsoft.com/office/drawing/2014/main" id="{F349C016-E84B-4E26-87FE-C9D8C7F00513}"/>
              </a:ext>
            </a:extLst>
          </p:cNvPr>
          <p:cNvSpPr>
            <a:spLocks noGrp="1"/>
          </p:cNvSpPr>
          <p:nvPr>
            <p:ph type="body" idx="1"/>
          </p:nvPr>
        </p:nvSpPr>
        <p:spPr>
          <a:xfrm>
            <a:off x="421546" y="1533237"/>
            <a:ext cx="10505072" cy="5324763"/>
          </a:xfrm>
        </p:spPr>
        <p:txBody>
          <a:bodyPr>
            <a:normAutofit/>
          </a:bodyPr>
          <a:lstStyle/>
          <a:p>
            <a:r>
              <a:rPr lang="fr-FR" sz="2000" b="1" u="sng" dirty="0">
                <a:solidFill>
                  <a:srgbClr val="FFC000"/>
                </a:solidFill>
              </a:rPr>
              <a:t>Faire bénéficier les collègues de la formation +</a:t>
            </a:r>
          </a:p>
          <a:p>
            <a:r>
              <a:rPr lang="fr-FR" sz="2000" b="1" u="sng" dirty="0">
                <a:solidFill>
                  <a:srgbClr val="FFC000"/>
                </a:solidFill>
              </a:rPr>
              <a:t>Intégrer l’apprenant au groupe :</a:t>
            </a:r>
          </a:p>
          <a:p>
            <a:pPr marL="285750" indent="-285750">
              <a:buFontTx/>
              <a:buChar char="-"/>
            </a:pPr>
            <a:r>
              <a:rPr lang="fr-FR" dirty="0"/>
              <a:t>rafraîchir les connaissances en interne en positionnant l’agent en formation comme personne ressource ponctuelle (sur l’aspect réglementaire et fondamentaux notamment)</a:t>
            </a:r>
          </a:p>
          <a:p>
            <a:pPr marL="285750" indent="-285750">
              <a:buFontTx/>
              <a:buChar char="-"/>
            </a:pPr>
            <a:r>
              <a:rPr lang="fr-FR" dirty="0"/>
              <a:t>=&gt; programmer des réunions courtes de transmissions, que </a:t>
            </a:r>
            <a:r>
              <a:rPr lang="fr-FR" i="1" dirty="0"/>
              <a:t>l’apprenti / le stagiaire / le service civique / l’agent </a:t>
            </a:r>
            <a:r>
              <a:rPr lang="fr-FR" dirty="0"/>
              <a:t>devra préparer en amont, pour redescendre les connaissances abordées en formation </a:t>
            </a:r>
          </a:p>
          <a:p>
            <a:pPr marL="285750" indent="-285750">
              <a:buFontTx/>
              <a:buChar char="-"/>
            </a:pPr>
            <a:r>
              <a:rPr lang="fr-FR" dirty="0"/>
              <a:t>=&gt; l’apprenti pourra informer ses collègues en fin de point du sujet de sa prochaine formation (ou simplement tenir le planning accessible), de sorte de faire remonter les interrogations des collègues au besoin </a:t>
            </a:r>
          </a:p>
          <a:p>
            <a:r>
              <a:rPr lang="fr-FR" dirty="0"/>
              <a:t>			Pour une acceptation et participation optimales,</a:t>
            </a:r>
          </a:p>
          <a:p>
            <a:r>
              <a:rPr lang="fr-FR" dirty="0"/>
              <a:t>			=&gt; temps d’échanges courts et dynamiques </a:t>
            </a:r>
          </a:p>
          <a:p>
            <a:r>
              <a:rPr lang="fr-FR" dirty="0"/>
              <a:t>			= travaux pratiques sources d’évolution pour l’apprenant. </a:t>
            </a:r>
          </a:p>
        </p:txBody>
      </p:sp>
      <p:sp>
        <p:nvSpPr>
          <p:cNvPr id="4" name="Espace réservé du numéro de diapositive 3">
            <a:extLst>
              <a:ext uri="{FF2B5EF4-FFF2-40B4-BE49-F238E27FC236}">
                <a16:creationId xmlns:a16="http://schemas.microsoft.com/office/drawing/2014/main" id="{278B90B1-03FA-46CC-8B3F-479F5C650176}"/>
              </a:ext>
            </a:extLst>
          </p:cNvPr>
          <p:cNvSpPr>
            <a:spLocks noGrp="1"/>
          </p:cNvSpPr>
          <p:nvPr>
            <p:ph type="sldNum" sz="quarter" idx="12"/>
          </p:nvPr>
        </p:nvSpPr>
        <p:spPr/>
        <p:txBody>
          <a:bodyPr/>
          <a:lstStyle/>
          <a:p>
            <a:fld id="{D57F1E4F-1CFF-5643-939E-217C01CDF565}" type="slidenum">
              <a:rPr lang="en-US" smtClean="0"/>
              <a:pPr/>
              <a:t>16</a:t>
            </a:fld>
            <a:endParaRPr lang="en-US" dirty="0"/>
          </a:p>
        </p:txBody>
      </p:sp>
      <p:pic>
        <p:nvPicPr>
          <p:cNvPr id="6" name="Image 5">
            <a:extLst>
              <a:ext uri="{FF2B5EF4-FFF2-40B4-BE49-F238E27FC236}">
                <a16:creationId xmlns:a16="http://schemas.microsoft.com/office/drawing/2014/main" id="{2B24DEDD-9F1C-4B0C-82DF-391A2E986C20}"/>
              </a:ext>
            </a:extLst>
          </p:cNvPr>
          <p:cNvPicPr>
            <a:picLocks noChangeAspect="1"/>
          </p:cNvPicPr>
          <p:nvPr/>
        </p:nvPicPr>
        <p:blipFill>
          <a:blip r:embed="rId2"/>
          <a:stretch>
            <a:fillRect/>
          </a:stretch>
        </p:blipFill>
        <p:spPr>
          <a:xfrm>
            <a:off x="788172" y="5621395"/>
            <a:ext cx="886566" cy="785092"/>
          </a:xfrm>
          <a:prstGeom prst="rect">
            <a:avLst/>
          </a:prstGeom>
        </p:spPr>
      </p:pic>
    </p:spTree>
    <p:extLst>
      <p:ext uri="{BB962C8B-B14F-4D97-AF65-F5344CB8AC3E}">
        <p14:creationId xmlns:p14="http://schemas.microsoft.com/office/powerpoint/2010/main" val="21270220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p:cNvPicPr>
            <a:picLocks noChangeAspect="1"/>
          </p:cNvPicPr>
          <p:nvPr/>
        </p:nvPicPr>
        <p:blipFill>
          <a:blip r:embed="rId2"/>
          <a:stretch>
            <a:fillRect/>
          </a:stretch>
        </p:blipFill>
        <p:spPr>
          <a:xfrm>
            <a:off x="8268752" y="4884074"/>
            <a:ext cx="3923248" cy="1973926"/>
          </a:xfrm>
          <a:prstGeom prst="rect">
            <a:avLst/>
          </a:prstGeom>
        </p:spPr>
      </p:pic>
      <p:sp>
        <p:nvSpPr>
          <p:cNvPr id="3" name="Espace réservé du contenu 2"/>
          <p:cNvSpPr>
            <a:spLocks noGrp="1"/>
          </p:cNvSpPr>
          <p:nvPr>
            <p:ph idx="1"/>
          </p:nvPr>
        </p:nvSpPr>
        <p:spPr>
          <a:xfrm>
            <a:off x="230819" y="539932"/>
            <a:ext cx="11020655" cy="4032068"/>
          </a:xfrm>
        </p:spPr>
        <p:txBody>
          <a:bodyPr>
            <a:normAutofit lnSpcReduction="10000"/>
          </a:bodyPr>
          <a:lstStyle/>
          <a:p>
            <a:pPr marL="0" indent="0">
              <a:buNone/>
            </a:pPr>
            <a:r>
              <a:rPr lang="fr-FR" sz="4800" dirty="0">
                <a:solidFill>
                  <a:schemeClr val="accent4"/>
                </a:solidFill>
              </a:rPr>
              <a:t>		Merci pour votre attention </a:t>
            </a:r>
          </a:p>
          <a:p>
            <a:pPr marL="0" indent="0">
              <a:buNone/>
            </a:pPr>
            <a:r>
              <a:rPr lang="fr-FR" sz="4800" i="1" dirty="0">
                <a:solidFill>
                  <a:schemeClr val="accent4"/>
                </a:solidFill>
                <a:latin typeface="Arial" panose="020B0604020202020204" pitchFamily="34" charset="0"/>
                <a:cs typeface="Arial" panose="020B0604020202020204" pitchFamily="34" charset="0"/>
              </a:rPr>
              <a:t>								&amp;</a:t>
            </a:r>
            <a:endParaRPr lang="fr-FR" sz="4800" i="1" dirty="0">
              <a:solidFill>
                <a:schemeClr val="accent4"/>
              </a:solidFill>
              <a:latin typeface="Arial" panose="020B0604020202020204" pitchFamily="34" charset="0"/>
              <a:ea typeface="+mj-ea"/>
              <a:cs typeface="Arial" panose="020B0604020202020204" pitchFamily="34" charset="0"/>
            </a:endParaRPr>
          </a:p>
          <a:p>
            <a:pPr marL="0" indent="0">
              <a:buNone/>
            </a:pPr>
            <a:r>
              <a:rPr lang="fr-FR" sz="4800" dirty="0">
                <a:solidFill>
                  <a:schemeClr val="accent4"/>
                </a:solidFill>
                <a:latin typeface="+mj-lt"/>
                <a:ea typeface="+mj-ea"/>
                <a:cs typeface="+mj-cs"/>
              </a:rPr>
              <a:t>						À bientôt </a:t>
            </a:r>
          </a:p>
          <a:p>
            <a:pPr marL="0" indent="0">
              <a:buNone/>
            </a:pPr>
            <a:r>
              <a:rPr lang="fr-FR" sz="4400" dirty="0">
                <a:solidFill>
                  <a:schemeClr val="accent4"/>
                </a:solidFill>
                <a:latin typeface="+mj-lt"/>
                <a:ea typeface="+mj-ea"/>
                <a:cs typeface="+mj-cs"/>
              </a:rPr>
              <a:t>pour les rencontres de l’apprentissage ! </a:t>
            </a:r>
          </a:p>
          <a:p>
            <a:pPr marL="0" indent="0">
              <a:buNone/>
            </a:pPr>
            <a:r>
              <a:rPr lang="fr-FR" sz="4800" dirty="0">
                <a:solidFill>
                  <a:schemeClr val="accent4"/>
                </a:solidFill>
                <a:latin typeface="+mj-lt"/>
                <a:ea typeface="+mj-ea"/>
                <a:cs typeface="+mj-cs"/>
              </a:rPr>
              <a:t>					–23 mars 2021-</a:t>
            </a:r>
          </a:p>
        </p:txBody>
      </p:sp>
      <p:pic>
        <p:nvPicPr>
          <p:cNvPr id="4" name="Image 3">
            <a:extLst>
              <a:ext uri="{FF2B5EF4-FFF2-40B4-BE49-F238E27FC236}">
                <a16:creationId xmlns:a16="http://schemas.microsoft.com/office/drawing/2014/main" id="{4F183351-07C8-4DC3-BF7E-393A939013E8}"/>
              </a:ext>
            </a:extLst>
          </p:cNvPr>
          <p:cNvPicPr>
            <a:picLocks noChangeAspect="1"/>
          </p:cNvPicPr>
          <p:nvPr/>
        </p:nvPicPr>
        <p:blipFill>
          <a:blip r:embed="rId3"/>
          <a:stretch>
            <a:fillRect/>
          </a:stretch>
        </p:blipFill>
        <p:spPr>
          <a:xfrm>
            <a:off x="295293" y="5203966"/>
            <a:ext cx="8599055" cy="1550745"/>
          </a:xfrm>
          <a:prstGeom prst="rect">
            <a:avLst/>
          </a:prstGeom>
        </p:spPr>
      </p:pic>
    </p:spTree>
    <p:extLst>
      <p:ext uri="{BB962C8B-B14F-4D97-AF65-F5344CB8AC3E}">
        <p14:creationId xmlns:p14="http://schemas.microsoft.com/office/powerpoint/2010/main" val="31278397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Cdg88-150.png"/>
          <p:cNvPicPr/>
          <p:nvPr/>
        </p:nvPicPr>
        <p:blipFill>
          <a:blip r:embed="rId3">
            <a:extLst>
              <a:ext uri="{28A0092B-C50C-407E-A947-70E740481C1C}">
                <a14:useLocalDpi xmlns:a14="http://schemas.microsoft.com/office/drawing/2010/main" val="0"/>
              </a:ext>
            </a:extLst>
          </a:blip>
          <a:srcRect/>
          <a:stretch>
            <a:fillRect/>
          </a:stretch>
        </p:blipFill>
        <p:spPr bwMode="auto">
          <a:xfrm>
            <a:off x="10782300" y="157056"/>
            <a:ext cx="1143000" cy="628650"/>
          </a:xfrm>
          <a:prstGeom prst="rect">
            <a:avLst/>
          </a:prstGeom>
          <a:noFill/>
          <a:ln>
            <a:noFill/>
          </a:ln>
        </p:spPr>
      </p:pic>
      <p:pic>
        <p:nvPicPr>
          <p:cNvPr id="8" name="Image 7">
            <a:extLst>
              <a:ext uri="{FF2B5EF4-FFF2-40B4-BE49-F238E27FC236}">
                <a16:creationId xmlns:a16="http://schemas.microsoft.com/office/drawing/2014/main" id="{35E02542-9166-469C-9C25-18301A2F713B}"/>
              </a:ext>
            </a:extLst>
          </p:cNvPr>
          <p:cNvPicPr>
            <a:picLocks noChangeAspect="1"/>
          </p:cNvPicPr>
          <p:nvPr/>
        </p:nvPicPr>
        <p:blipFill>
          <a:blip r:embed="rId4"/>
          <a:stretch>
            <a:fillRect/>
          </a:stretch>
        </p:blipFill>
        <p:spPr>
          <a:xfrm>
            <a:off x="9966036" y="1"/>
            <a:ext cx="2225963" cy="1119962"/>
          </a:xfrm>
          <a:prstGeom prst="rect">
            <a:avLst/>
          </a:prstGeom>
        </p:spPr>
      </p:pic>
      <p:sp>
        <p:nvSpPr>
          <p:cNvPr id="9" name="Titre 8">
            <a:extLst>
              <a:ext uri="{FF2B5EF4-FFF2-40B4-BE49-F238E27FC236}">
                <a16:creationId xmlns:a16="http://schemas.microsoft.com/office/drawing/2014/main" id="{9681D523-5B9B-4432-934E-CD65342B8DB5}"/>
              </a:ext>
            </a:extLst>
          </p:cNvPr>
          <p:cNvSpPr>
            <a:spLocks noGrp="1"/>
          </p:cNvSpPr>
          <p:nvPr>
            <p:ph type="title"/>
          </p:nvPr>
        </p:nvSpPr>
        <p:spPr/>
        <p:txBody>
          <a:bodyPr/>
          <a:lstStyle/>
          <a:p>
            <a:pPr algn="ctr"/>
            <a:r>
              <a:rPr lang="fr-FR" b="1" dirty="0"/>
              <a:t>Recrutez autrement en faisant évoluer un potentiel !</a:t>
            </a:r>
            <a:endParaRPr lang="fr-FR" dirty="0"/>
          </a:p>
        </p:txBody>
      </p:sp>
      <p:sp>
        <p:nvSpPr>
          <p:cNvPr id="11" name="Espace réservé du contenu 10">
            <a:extLst>
              <a:ext uri="{FF2B5EF4-FFF2-40B4-BE49-F238E27FC236}">
                <a16:creationId xmlns:a16="http://schemas.microsoft.com/office/drawing/2014/main" id="{7504ACB9-5655-4DE6-8874-8D794088BA40}"/>
              </a:ext>
            </a:extLst>
          </p:cNvPr>
          <p:cNvSpPr>
            <a:spLocks noGrp="1"/>
          </p:cNvSpPr>
          <p:nvPr>
            <p:ph idx="1"/>
          </p:nvPr>
        </p:nvSpPr>
        <p:spPr>
          <a:xfrm>
            <a:off x="1797666" y="2288408"/>
            <a:ext cx="8596668" cy="3880773"/>
          </a:xfrm>
        </p:spPr>
        <p:txBody>
          <a:bodyPr>
            <a:normAutofit fontScale="92500" lnSpcReduction="10000"/>
          </a:bodyPr>
          <a:lstStyle/>
          <a:p>
            <a:r>
              <a:rPr lang="fr-FR" sz="3200" dirty="0"/>
              <a:t>L’apprentissage</a:t>
            </a:r>
          </a:p>
          <a:p>
            <a:endParaRPr lang="fr-FR" sz="3200" dirty="0"/>
          </a:p>
          <a:p>
            <a:r>
              <a:rPr lang="fr-FR" sz="3200" dirty="0"/>
              <a:t>La formation Secrétaires de Mairies</a:t>
            </a:r>
          </a:p>
          <a:p>
            <a:endParaRPr lang="fr-FR" sz="3200" dirty="0"/>
          </a:p>
          <a:p>
            <a:r>
              <a:rPr lang="fr-FR" sz="3200" dirty="0"/>
              <a:t>Les contrats PEC</a:t>
            </a:r>
          </a:p>
          <a:p>
            <a:endParaRPr lang="fr-FR" sz="3200" dirty="0"/>
          </a:p>
          <a:p>
            <a:r>
              <a:rPr lang="fr-FR" sz="3200" dirty="0"/>
              <a:t>Le service civique</a:t>
            </a:r>
          </a:p>
        </p:txBody>
      </p:sp>
    </p:spTree>
    <p:extLst>
      <p:ext uri="{BB962C8B-B14F-4D97-AF65-F5344CB8AC3E}">
        <p14:creationId xmlns:p14="http://schemas.microsoft.com/office/powerpoint/2010/main" val="38712880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1756684-91C1-4397-B9ED-2388C58DB9B7}"/>
              </a:ext>
            </a:extLst>
          </p:cNvPr>
          <p:cNvSpPr>
            <a:spLocks noGrp="1"/>
          </p:cNvSpPr>
          <p:nvPr>
            <p:ph type="title"/>
          </p:nvPr>
        </p:nvSpPr>
        <p:spPr>
          <a:xfrm>
            <a:off x="677334" y="609600"/>
            <a:ext cx="8596668" cy="740229"/>
          </a:xfrm>
        </p:spPr>
        <p:txBody>
          <a:bodyPr/>
          <a:lstStyle/>
          <a:p>
            <a:r>
              <a:rPr lang="fr-FR" dirty="0"/>
              <a:t>L’apprentissage</a:t>
            </a:r>
          </a:p>
        </p:txBody>
      </p:sp>
      <p:sp>
        <p:nvSpPr>
          <p:cNvPr id="4" name="Espace réservé du numéro de diapositive 3">
            <a:extLst>
              <a:ext uri="{FF2B5EF4-FFF2-40B4-BE49-F238E27FC236}">
                <a16:creationId xmlns:a16="http://schemas.microsoft.com/office/drawing/2014/main" id="{BC35D310-CA92-449D-930F-1C09F356723B}"/>
              </a:ext>
            </a:extLst>
          </p:cNvPr>
          <p:cNvSpPr>
            <a:spLocks noGrp="1"/>
          </p:cNvSpPr>
          <p:nvPr>
            <p:ph type="sldNum" sz="quarter" idx="12"/>
          </p:nvPr>
        </p:nvSpPr>
        <p:spPr/>
        <p:txBody>
          <a:bodyPr/>
          <a:lstStyle/>
          <a:p>
            <a:fld id="{D57F1E4F-1CFF-5643-939E-217C01CDF565}" type="slidenum">
              <a:rPr lang="en-US" smtClean="0"/>
              <a:pPr/>
              <a:t>3</a:t>
            </a:fld>
            <a:endParaRPr lang="en-US" dirty="0"/>
          </a:p>
        </p:txBody>
      </p:sp>
      <p:sp>
        <p:nvSpPr>
          <p:cNvPr id="7" name="ZoneTexte 6">
            <a:extLst>
              <a:ext uri="{FF2B5EF4-FFF2-40B4-BE49-F238E27FC236}">
                <a16:creationId xmlns:a16="http://schemas.microsoft.com/office/drawing/2014/main" id="{DAEA91C2-D0F8-4502-8866-95A11E8F273C}"/>
              </a:ext>
            </a:extLst>
          </p:cNvPr>
          <p:cNvSpPr txBox="1"/>
          <p:nvPr/>
        </p:nvSpPr>
        <p:spPr>
          <a:xfrm>
            <a:off x="759331" y="1458826"/>
            <a:ext cx="9045678" cy="5024452"/>
          </a:xfrm>
          <a:prstGeom prst="rect">
            <a:avLst/>
          </a:prstGeom>
          <a:noFill/>
        </p:spPr>
        <p:txBody>
          <a:bodyPr wrap="square" rtlCol="0">
            <a:spAutoFit/>
          </a:bodyPr>
          <a:lstStyle/>
          <a:p>
            <a:r>
              <a:rPr lang="fr-FR" u="sng" dirty="0"/>
              <a:t>Qui</a:t>
            </a:r>
            <a:r>
              <a:rPr lang="fr-FR" dirty="0"/>
              <a:t> : 		un candidat de </a:t>
            </a:r>
            <a:r>
              <a:rPr lang="fr-FR" dirty="0">
                <a:solidFill>
                  <a:srgbClr val="FFC000"/>
                </a:solidFill>
              </a:rPr>
              <a:t>16 à 30 ans </a:t>
            </a:r>
            <a:r>
              <a:rPr lang="fr-FR" dirty="0"/>
              <a:t>(ou + si travailleur handicapé)</a:t>
            </a:r>
          </a:p>
          <a:p>
            <a:endParaRPr lang="fr-FR" dirty="0"/>
          </a:p>
          <a:p>
            <a:endParaRPr lang="fr-FR" sz="1200" dirty="0"/>
          </a:p>
          <a:p>
            <a:r>
              <a:rPr lang="fr-FR" u="sng" dirty="0"/>
              <a:t>Quoi</a:t>
            </a:r>
            <a:r>
              <a:rPr lang="fr-FR" dirty="0"/>
              <a:t> : 		une formation </a:t>
            </a:r>
            <a:r>
              <a:rPr lang="fr-FR" b="1" dirty="0"/>
              <a:t>professionnalisante et diplômante </a:t>
            </a:r>
          </a:p>
          <a:p>
            <a:endParaRPr lang="fr-FR" b="1" dirty="0"/>
          </a:p>
          <a:p>
            <a:endParaRPr lang="fr-FR" sz="1400" dirty="0"/>
          </a:p>
          <a:p>
            <a:r>
              <a:rPr lang="fr-FR" u="sng" dirty="0"/>
              <a:t>Où</a:t>
            </a:r>
            <a:r>
              <a:rPr lang="fr-FR" dirty="0"/>
              <a:t> : 		en CFA = Centre de Formation pour Apprentis</a:t>
            </a:r>
          </a:p>
          <a:p>
            <a:endParaRPr lang="fr-FR" sz="1400" dirty="0"/>
          </a:p>
          <a:p>
            <a:endParaRPr lang="fr-FR" dirty="0"/>
          </a:p>
          <a:p>
            <a:r>
              <a:rPr lang="fr-FR" u="sng" dirty="0"/>
              <a:t>Quand</a:t>
            </a:r>
            <a:r>
              <a:rPr lang="fr-FR" dirty="0"/>
              <a:t> : 		</a:t>
            </a:r>
            <a:r>
              <a:rPr lang="fr-FR" dirty="0">
                <a:solidFill>
                  <a:srgbClr val="FFC000"/>
                </a:solidFill>
              </a:rPr>
              <a:t>RENCONTRES DE L’APPRENTISSAGE – 23/03/2021 !</a:t>
            </a:r>
          </a:p>
          <a:p>
            <a:endParaRPr lang="fr-FR" sz="1050" dirty="0">
              <a:solidFill>
                <a:srgbClr val="FFC000"/>
              </a:solidFill>
            </a:endParaRPr>
          </a:p>
          <a:p>
            <a:r>
              <a:rPr lang="fr-FR" dirty="0"/>
              <a:t>			se renseigner auprès des CFA (lycées professionnels compris)</a:t>
            </a:r>
          </a:p>
          <a:p>
            <a:r>
              <a:rPr lang="fr-FR" dirty="0"/>
              <a:t>			vers mars – avril pour se positionner sur la rentrée de septembre.</a:t>
            </a:r>
          </a:p>
          <a:p>
            <a:r>
              <a:rPr lang="fr-FR" dirty="0"/>
              <a:t> </a:t>
            </a:r>
          </a:p>
          <a:p>
            <a:endParaRPr lang="fr-FR" sz="1400" dirty="0"/>
          </a:p>
          <a:p>
            <a:r>
              <a:rPr lang="fr-FR" u="sng" dirty="0"/>
              <a:t>Comment</a:t>
            </a:r>
            <a:r>
              <a:rPr lang="fr-FR" dirty="0"/>
              <a:t> : 	par un contrat de travail à durée limitée, allant de 6 mois à 3 ans.</a:t>
            </a:r>
          </a:p>
          <a:p>
            <a:r>
              <a:rPr lang="fr-FR" dirty="0"/>
              <a:t>			IRCANTEC – exonération importante des cotisations sociales</a:t>
            </a:r>
          </a:p>
          <a:p>
            <a:endParaRPr lang="fr-FR" dirty="0"/>
          </a:p>
          <a:p>
            <a:r>
              <a:rPr lang="fr-FR" b="1" dirty="0"/>
              <a:t>Par exemple au lycée Viviani pour Assistant de Gestion des Organisations !</a:t>
            </a:r>
          </a:p>
        </p:txBody>
      </p:sp>
    </p:spTree>
    <p:extLst>
      <p:ext uri="{BB962C8B-B14F-4D97-AF65-F5344CB8AC3E}">
        <p14:creationId xmlns:p14="http://schemas.microsoft.com/office/powerpoint/2010/main" val="33643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4CFFA8F-FC40-4331-BD3B-5FBE474E6C53}"/>
              </a:ext>
            </a:extLst>
          </p:cNvPr>
          <p:cNvSpPr>
            <a:spLocks noGrp="1"/>
          </p:cNvSpPr>
          <p:nvPr>
            <p:ph type="title"/>
          </p:nvPr>
        </p:nvSpPr>
        <p:spPr>
          <a:xfrm>
            <a:off x="335664" y="294345"/>
            <a:ext cx="8596668" cy="1320800"/>
          </a:xfrm>
        </p:spPr>
        <p:txBody>
          <a:bodyPr/>
          <a:lstStyle/>
          <a:p>
            <a:r>
              <a:rPr lang="fr-FR" u="sng" dirty="0"/>
              <a:t>Pourquoi</a:t>
            </a:r>
            <a:r>
              <a:rPr lang="fr-FR" dirty="0"/>
              <a:t> l’apprentissage ? </a:t>
            </a:r>
          </a:p>
        </p:txBody>
      </p:sp>
      <p:sp>
        <p:nvSpPr>
          <p:cNvPr id="4" name="Espace réservé du numéro de diapositive 3">
            <a:extLst>
              <a:ext uri="{FF2B5EF4-FFF2-40B4-BE49-F238E27FC236}">
                <a16:creationId xmlns:a16="http://schemas.microsoft.com/office/drawing/2014/main" id="{B7DEFF7B-AD0E-4373-9CD8-D50ECA7B88FA}"/>
              </a:ext>
            </a:extLst>
          </p:cNvPr>
          <p:cNvSpPr>
            <a:spLocks noGrp="1"/>
          </p:cNvSpPr>
          <p:nvPr>
            <p:ph type="sldNum" sz="quarter" idx="12"/>
          </p:nvPr>
        </p:nvSpPr>
        <p:spPr/>
        <p:txBody>
          <a:bodyPr/>
          <a:lstStyle/>
          <a:p>
            <a:fld id="{D57F1E4F-1CFF-5643-939E-217C01CDF565}" type="slidenum">
              <a:rPr lang="en-US" smtClean="0"/>
              <a:pPr/>
              <a:t>4</a:t>
            </a:fld>
            <a:endParaRPr lang="en-US" dirty="0"/>
          </a:p>
        </p:txBody>
      </p:sp>
      <p:sp>
        <p:nvSpPr>
          <p:cNvPr id="8" name="Rectangle 7">
            <a:extLst>
              <a:ext uri="{FF2B5EF4-FFF2-40B4-BE49-F238E27FC236}">
                <a16:creationId xmlns:a16="http://schemas.microsoft.com/office/drawing/2014/main" id="{0870313E-3444-4264-8969-7D40FBD32060}"/>
              </a:ext>
            </a:extLst>
          </p:cNvPr>
          <p:cNvSpPr/>
          <p:nvPr/>
        </p:nvSpPr>
        <p:spPr>
          <a:xfrm>
            <a:off x="335664" y="1237944"/>
            <a:ext cx="9242324" cy="4985980"/>
          </a:xfrm>
          <a:prstGeom prst="rect">
            <a:avLst/>
          </a:prstGeom>
        </p:spPr>
        <p:txBody>
          <a:bodyPr wrap="square">
            <a:spAutoFit/>
          </a:bodyPr>
          <a:lstStyle/>
          <a:p>
            <a:endParaRPr lang="fr-FR" dirty="0"/>
          </a:p>
          <a:p>
            <a:pPr marL="285750" indent="-285750">
              <a:buFontTx/>
              <a:buChar char="-"/>
            </a:pPr>
            <a:r>
              <a:rPr lang="fr-FR" sz="2000" dirty="0"/>
              <a:t>Pour former à ses besoins et usages, à sa culture de collectivité</a:t>
            </a:r>
          </a:p>
          <a:p>
            <a:pPr marL="285750" indent="-285750">
              <a:buFontTx/>
              <a:buChar char="-"/>
            </a:pPr>
            <a:endParaRPr lang="fr-FR" sz="2000" dirty="0"/>
          </a:p>
          <a:p>
            <a:pPr marL="285750" indent="-285750">
              <a:buFontTx/>
              <a:buChar char="-"/>
            </a:pPr>
            <a:r>
              <a:rPr lang="fr-FR" sz="2000" dirty="0"/>
              <a:t>Pour faire émerger de nouveaux agents</a:t>
            </a:r>
          </a:p>
          <a:p>
            <a:pPr marL="285750" indent="-285750">
              <a:buFontTx/>
              <a:buChar char="-"/>
            </a:pPr>
            <a:endParaRPr lang="fr-FR" sz="2000" dirty="0"/>
          </a:p>
          <a:p>
            <a:pPr marL="285750" indent="-285750">
              <a:buFontTx/>
              <a:buChar char="-"/>
            </a:pPr>
            <a:r>
              <a:rPr lang="fr-FR" sz="2000" dirty="0"/>
              <a:t>Pour contribuer au renouvellement du vivier et contrer la vague de départ en retraite des baby boomers</a:t>
            </a:r>
          </a:p>
          <a:p>
            <a:endParaRPr lang="fr-FR" sz="2000" dirty="0"/>
          </a:p>
          <a:p>
            <a:pPr marL="285750" indent="-285750">
              <a:buFontTx/>
              <a:buChar char="-"/>
            </a:pPr>
            <a:r>
              <a:rPr lang="fr-FR" sz="2000" dirty="0"/>
              <a:t>Pour donner leur chance à des candidats volontaires et motivés</a:t>
            </a:r>
          </a:p>
          <a:p>
            <a:pPr marL="285750" indent="-285750">
              <a:buFontTx/>
              <a:buChar char="-"/>
            </a:pPr>
            <a:endParaRPr lang="fr-FR" sz="2000" dirty="0"/>
          </a:p>
          <a:p>
            <a:pPr marL="285750" indent="-285750">
              <a:buFontTx/>
              <a:buChar char="-"/>
            </a:pPr>
            <a:r>
              <a:rPr lang="fr-FR" sz="2000" dirty="0"/>
              <a:t>Pour permettre à ses agents de transmettre leur métier dans des conditions optimales</a:t>
            </a:r>
          </a:p>
          <a:p>
            <a:endParaRPr lang="fr-FR" sz="2000" dirty="0"/>
          </a:p>
          <a:p>
            <a:pPr marL="285750" indent="-285750">
              <a:buFontTx/>
              <a:buChar char="-"/>
            </a:pPr>
            <a:r>
              <a:rPr lang="fr-FR" sz="2000" dirty="0"/>
              <a:t>Pour valoriser les compétences de ses agents en interne en leur proposant la responsabilité d’être « Maître d’Apprentissage » et peut-être percevoir une NBI</a:t>
            </a:r>
          </a:p>
        </p:txBody>
      </p:sp>
    </p:spTree>
    <p:extLst>
      <p:ext uri="{BB962C8B-B14F-4D97-AF65-F5344CB8AC3E}">
        <p14:creationId xmlns:p14="http://schemas.microsoft.com/office/powerpoint/2010/main" val="17966065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88AD803-E0C6-4FEC-A0F4-CAD3B3EF0701}"/>
              </a:ext>
            </a:extLst>
          </p:cNvPr>
          <p:cNvSpPr>
            <a:spLocks noGrp="1"/>
          </p:cNvSpPr>
          <p:nvPr>
            <p:ph type="title"/>
          </p:nvPr>
        </p:nvSpPr>
        <p:spPr>
          <a:xfrm>
            <a:off x="677334" y="196645"/>
            <a:ext cx="8596668" cy="1320800"/>
          </a:xfrm>
        </p:spPr>
        <p:txBody>
          <a:bodyPr/>
          <a:lstStyle/>
          <a:p>
            <a:r>
              <a:rPr lang="fr-FR" dirty="0"/>
              <a:t>La rémunération des apprentis FPT</a:t>
            </a:r>
          </a:p>
        </p:txBody>
      </p:sp>
      <p:sp>
        <p:nvSpPr>
          <p:cNvPr id="4" name="Espace réservé du numéro de diapositive 3">
            <a:extLst>
              <a:ext uri="{FF2B5EF4-FFF2-40B4-BE49-F238E27FC236}">
                <a16:creationId xmlns:a16="http://schemas.microsoft.com/office/drawing/2014/main" id="{5B8CEC19-3F11-4FB2-AD5C-7C20E6ACADFA}"/>
              </a:ext>
            </a:extLst>
          </p:cNvPr>
          <p:cNvSpPr>
            <a:spLocks noGrp="1"/>
          </p:cNvSpPr>
          <p:nvPr>
            <p:ph type="sldNum" sz="quarter" idx="12"/>
          </p:nvPr>
        </p:nvSpPr>
        <p:spPr/>
        <p:txBody>
          <a:bodyPr/>
          <a:lstStyle/>
          <a:p>
            <a:fld id="{D57F1E4F-1CFF-5643-939E-217C01CDF565}" type="slidenum">
              <a:rPr lang="en-US" smtClean="0"/>
              <a:pPr/>
              <a:t>5</a:t>
            </a:fld>
            <a:endParaRPr lang="en-US" dirty="0"/>
          </a:p>
        </p:txBody>
      </p:sp>
      <p:pic>
        <p:nvPicPr>
          <p:cNvPr id="6" name="Image 5">
            <a:extLst>
              <a:ext uri="{FF2B5EF4-FFF2-40B4-BE49-F238E27FC236}">
                <a16:creationId xmlns:a16="http://schemas.microsoft.com/office/drawing/2014/main" id="{E694CDFB-F7AB-4910-B7D8-96C826466BD6}"/>
              </a:ext>
            </a:extLst>
          </p:cNvPr>
          <p:cNvPicPr>
            <a:picLocks noChangeAspect="1"/>
          </p:cNvPicPr>
          <p:nvPr/>
        </p:nvPicPr>
        <p:blipFill>
          <a:blip r:embed="rId3"/>
          <a:stretch>
            <a:fillRect/>
          </a:stretch>
        </p:blipFill>
        <p:spPr>
          <a:xfrm>
            <a:off x="677334" y="857045"/>
            <a:ext cx="9941505" cy="5734050"/>
          </a:xfrm>
          <a:prstGeom prst="rect">
            <a:avLst/>
          </a:prstGeom>
        </p:spPr>
      </p:pic>
    </p:spTree>
    <p:extLst>
      <p:ext uri="{BB962C8B-B14F-4D97-AF65-F5344CB8AC3E}">
        <p14:creationId xmlns:p14="http://schemas.microsoft.com/office/powerpoint/2010/main" val="17590550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041DB445-D699-45BE-BD39-36D284FAD533}"/>
              </a:ext>
            </a:extLst>
          </p:cNvPr>
          <p:cNvSpPr>
            <a:spLocks noGrp="1"/>
          </p:cNvSpPr>
          <p:nvPr>
            <p:ph type="sldNum" sz="quarter" idx="12"/>
          </p:nvPr>
        </p:nvSpPr>
        <p:spPr/>
        <p:txBody>
          <a:bodyPr/>
          <a:lstStyle/>
          <a:p>
            <a:fld id="{D57F1E4F-1CFF-5643-939E-217C01CDF565}" type="slidenum">
              <a:rPr lang="en-US" smtClean="0"/>
              <a:pPr/>
              <a:t>6</a:t>
            </a:fld>
            <a:endParaRPr lang="en-US" dirty="0"/>
          </a:p>
        </p:txBody>
      </p:sp>
      <p:sp>
        <p:nvSpPr>
          <p:cNvPr id="10" name="Titre 1">
            <a:extLst>
              <a:ext uri="{FF2B5EF4-FFF2-40B4-BE49-F238E27FC236}">
                <a16:creationId xmlns:a16="http://schemas.microsoft.com/office/drawing/2014/main" id="{E7823396-17CA-48B7-86A8-658F6CE25857}"/>
              </a:ext>
            </a:extLst>
          </p:cNvPr>
          <p:cNvSpPr>
            <a:spLocks noGrp="1"/>
          </p:cNvSpPr>
          <p:nvPr>
            <p:ph type="title"/>
          </p:nvPr>
        </p:nvSpPr>
        <p:spPr>
          <a:xfrm>
            <a:off x="357052" y="117216"/>
            <a:ext cx="10088989" cy="668594"/>
          </a:xfrm>
        </p:spPr>
        <p:txBody>
          <a:bodyPr>
            <a:normAutofit fontScale="90000"/>
          </a:bodyPr>
          <a:lstStyle/>
          <a:p>
            <a:r>
              <a:rPr lang="fr-FR" dirty="0"/>
              <a:t>Les aides du FIPHFP </a:t>
            </a:r>
            <a:br>
              <a:rPr lang="fr-FR" dirty="0"/>
            </a:br>
            <a:r>
              <a:rPr lang="fr-FR" dirty="0"/>
              <a:t>= Fonds d’Insertion pour les Travailleurs Handicapés dans la FPT </a:t>
            </a:r>
            <a:br>
              <a:rPr lang="fr-FR" dirty="0"/>
            </a:br>
            <a:br>
              <a:rPr lang="fr-FR" dirty="0"/>
            </a:br>
            <a:r>
              <a:rPr lang="fr-FR" dirty="0"/>
              <a:t>		</a:t>
            </a:r>
            <a:r>
              <a:rPr lang="fr-FR" dirty="0">
                <a:solidFill>
                  <a:srgbClr val="FFC000"/>
                </a:solidFill>
              </a:rPr>
              <a:t>se rapprocher de l’ergonome du CDG88</a:t>
            </a:r>
          </a:p>
        </p:txBody>
      </p:sp>
      <p:sp>
        <p:nvSpPr>
          <p:cNvPr id="3" name="Espace réservé du contenu 2">
            <a:extLst>
              <a:ext uri="{FF2B5EF4-FFF2-40B4-BE49-F238E27FC236}">
                <a16:creationId xmlns:a16="http://schemas.microsoft.com/office/drawing/2014/main" id="{9CF8AEDF-30AB-40A9-8633-7B90DEAB5650}"/>
              </a:ext>
            </a:extLst>
          </p:cNvPr>
          <p:cNvSpPr>
            <a:spLocks noGrp="1"/>
          </p:cNvSpPr>
          <p:nvPr>
            <p:ph idx="1"/>
          </p:nvPr>
        </p:nvSpPr>
        <p:spPr>
          <a:xfrm>
            <a:off x="357052" y="3088542"/>
            <a:ext cx="9115595" cy="4476185"/>
          </a:xfrm>
        </p:spPr>
        <p:txBody>
          <a:bodyPr>
            <a:normAutofit/>
          </a:bodyPr>
          <a:lstStyle/>
          <a:p>
            <a:r>
              <a:rPr lang="fr-FR" dirty="0"/>
              <a:t>Aides financières et d’adaptation du poste au handicap </a:t>
            </a:r>
          </a:p>
          <a:p>
            <a:r>
              <a:rPr lang="fr-FR" dirty="0"/>
              <a:t>plafond de 40 000 euros par an et par collectivité</a:t>
            </a:r>
          </a:p>
          <a:p>
            <a:r>
              <a:rPr lang="fr-FR" dirty="0"/>
              <a:t>possibilité de prise en charge de 80% du salaire chargé de l'apprenti, entre autres.</a:t>
            </a:r>
          </a:p>
          <a:p>
            <a:endParaRPr lang="fr-FR" dirty="0"/>
          </a:p>
          <a:p>
            <a:r>
              <a:rPr lang="fr-FR" dirty="0"/>
              <a:t>Le pôle Santé et Sécurité au travail, référents du FIPHFP à vos côtés pour concevoir les dossiers de demandes de financement : </a:t>
            </a:r>
            <a:r>
              <a:rPr lang="fr-FR" dirty="0">
                <a:hlinkClick r:id="rId2"/>
              </a:rPr>
              <a:t>ygrasser@cdg88.fr</a:t>
            </a:r>
            <a:endParaRPr lang="fr-FR" dirty="0"/>
          </a:p>
        </p:txBody>
      </p:sp>
    </p:spTree>
    <p:extLst>
      <p:ext uri="{BB962C8B-B14F-4D97-AF65-F5344CB8AC3E}">
        <p14:creationId xmlns:p14="http://schemas.microsoft.com/office/powerpoint/2010/main" val="12052121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BFB8519A-8106-476C-9DD5-19E3B2B9EFD5}"/>
              </a:ext>
            </a:extLst>
          </p:cNvPr>
          <p:cNvSpPr>
            <a:spLocks noGrp="1"/>
          </p:cNvSpPr>
          <p:nvPr>
            <p:ph type="sldNum" sz="quarter" idx="12"/>
          </p:nvPr>
        </p:nvSpPr>
        <p:spPr/>
        <p:txBody>
          <a:bodyPr/>
          <a:lstStyle/>
          <a:p>
            <a:fld id="{D57F1E4F-1CFF-5643-939E-217C01CDF565}" type="slidenum">
              <a:rPr lang="en-US" smtClean="0"/>
              <a:pPr/>
              <a:t>7</a:t>
            </a:fld>
            <a:endParaRPr lang="en-US" dirty="0"/>
          </a:p>
        </p:txBody>
      </p:sp>
      <p:sp>
        <p:nvSpPr>
          <p:cNvPr id="5" name="ZoneTexte 4">
            <a:extLst>
              <a:ext uri="{FF2B5EF4-FFF2-40B4-BE49-F238E27FC236}">
                <a16:creationId xmlns:a16="http://schemas.microsoft.com/office/drawing/2014/main" id="{118DC7AA-E366-495C-98A1-67373C982686}"/>
              </a:ext>
            </a:extLst>
          </p:cNvPr>
          <p:cNvSpPr txBox="1"/>
          <p:nvPr/>
        </p:nvSpPr>
        <p:spPr>
          <a:xfrm>
            <a:off x="983226" y="294196"/>
            <a:ext cx="8318090" cy="584775"/>
          </a:xfrm>
          <a:prstGeom prst="rect">
            <a:avLst/>
          </a:prstGeom>
          <a:noFill/>
        </p:spPr>
        <p:txBody>
          <a:bodyPr wrap="square" rtlCol="0">
            <a:spAutoFit/>
          </a:bodyPr>
          <a:lstStyle/>
          <a:p>
            <a:r>
              <a:rPr lang="fr-FR" sz="3200" dirty="0">
                <a:solidFill>
                  <a:schemeClr val="accent1"/>
                </a:solidFill>
              </a:rPr>
              <a:t>Le coût Pédagogique de l’Apprentissage </a:t>
            </a:r>
          </a:p>
        </p:txBody>
      </p:sp>
      <p:sp>
        <p:nvSpPr>
          <p:cNvPr id="6" name="ZoneTexte 5">
            <a:extLst>
              <a:ext uri="{FF2B5EF4-FFF2-40B4-BE49-F238E27FC236}">
                <a16:creationId xmlns:a16="http://schemas.microsoft.com/office/drawing/2014/main" id="{9C1A7224-FF63-4AA8-A3DB-B56359C23C4E}"/>
              </a:ext>
            </a:extLst>
          </p:cNvPr>
          <p:cNvSpPr txBox="1"/>
          <p:nvPr/>
        </p:nvSpPr>
        <p:spPr>
          <a:xfrm>
            <a:off x="816077" y="977408"/>
            <a:ext cx="8672052" cy="523220"/>
          </a:xfrm>
          <a:prstGeom prst="rect">
            <a:avLst/>
          </a:prstGeom>
          <a:noFill/>
        </p:spPr>
        <p:txBody>
          <a:bodyPr wrap="square" rtlCol="0">
            <a:spAutoFit/>
          </a:bodyPr>
          <a:lstStyle/>
          <a:p>
            <a:r>
              <a:rPr lang="fr-FR" sz="2800" dirty="0">
                <a:solidFill>
                  <a:schemeClr val="accent1"/>
                </a:solidFill>
              </a:rPr>
              <a:t>Exemple : Bac Pro AGO sur 18 mois</a:t>
            </a:r>
          </a:p>
        </p:txBody>
      </p:sp>
      <p:sp>
        <p:nvSpPr>
          <p:cNvPr id="7" name="ZoneTexte 6">
            <a:extLst>
              <a:ext uri="{FF2B5EF4-FFF2-40B4-BE49-F238E27FC236}">
                <a16:creationId xmlns:a16="http://schemas.microsoft.com/office/drawing/2014/main" id="{651583B9-7C27-4A18-8814-BC895F161A3B}"/>
              </a:ext>
            </a:extLst>
          </p:cNvPr>
          <p:cNvSpPr txBox="1"/>
          <p:nvPr/>
        </p:nvSpPr>
        <p:spPr>
          <a:xfrm>
            <a:off x="334297" y="1661652"/>
            <a:ext cx="10215716" cy="3477875"/>
          </a:xfrm>
          <a:prstGeom prst="rect">
            <a:avLst/>
          </a:prstGeom>
          <a:noFill/>
        </p:spPr>
        <p:txBody>
          <a:bodyPr wrap="square" rtlCol="0">
            <a:spAutoFit/>
          </a:bodyPr>
          <a:lstStyle/>
          <a:p>
            <a:r>
              <a:rPr lang="fr-FR" dirty="0"/>
              <a:t>					</a:t>
            </a:r>
            <a:r>
              <a:rPr lang="fr-FR" sz="2000" dirty="0"/>
              <a:t>		</a:t>
            </a:r>
          </a:p>
          <a:p>
            <a:r>
              <a:rPr lang="fr-FR" sz="2000" dirty="0"/>
              <a:t>				   			     				     Coût Global = 	    	9 000 €</a:t>
            </a:r>
          </a:p>
          <a:p>
            <a:endParaRPr lang="fr-FR" sz="2000" dirty="0"/>
          </a:p>
          <a:p>
            <a:r>
              <a:rPr lang="fr-FR" sz="2000" dirty="0"/>
              <a:t> 			     - Prise en charge CNFPT à 50% (depuis 2019) = 	    - 4 500 €</a:t>
            </a:r>
          </a:p>
          <a:p>
            <a:endParaRPr lang="fr-FR" sz="2000" dirty="0"/>
          </a:p>
          <a:p>
            <a:r>
              <a:rPr lang="fr-FR" sz="2000" dirty="0">
                <a:solidFill>
                  <a:schemeClr val="accent5"/>
                </a:solidFill>
              </a:rPr>
              <a:t>-Aide exceptionnelle de l’Etat (décret 2020 du 18/12/2020) = 	    - 3 000 €</a:t>
            </a:r>
          </a:p>
          <a:p>
            <a:r>
              <a:rPr lang="fr-FR" dirty="0">
                <a:solidFill>
                  <a:schemeClr val="accent5"/>
                </a:solidFill>
              </a:rPr>
              <a:t>valable pour les contrats conclus entre le 01/07/2020 et le 28/02/2021</a:t>
            </a:r>
          </a:p>
          <a:p>
            <a:r>
              <a:rPr lang="fr-FR" sz="2000" dirty="0"/>
              <a:t>							                                                   _____________</a:t>
            </a:r>
          </a:p>
          <a:p>
            <a:endParaRPr lang="fr-FR" sz="2000" dirty="0"/>
          </a:p>
          <a:p>
            <a:r>
              <a:rPr lang="fr-FR" sz="2000" dirty="0"/>
              <a:t>     											</a:t>
            </a:r>
            <a:r>
              <a:rPr lang="fr-FR" sz="2000" b="1" dirty="0">
                <a:solidFill>
                  <a:srgbClr val="FFC000"/>
                </a:solidFill>
              </a:rPr>
              <a:t> Reste à charges =        1 500 €	</a:t>
            </a:r>
            <a:r>
              <a:rPr lang="fr-FR" sz="2000" dirty="0"/>
              <a:t>							</a:t>
            </a:r>
          </a:p>
        </p:txBody>
      </p:sp>
      <p:sp>
        <p:nvSpPr>
          <p:cNvPr id="10" name="ZoneTexte 9">
            <a:extLst>
              <a:ext uri="{FF2B5EF4-FFF2-40B4-BE49-F238E27FC236}">
                <a16:creationId xmlns:a16="http://schemas.microsoft.com/office/drawing/2014/main" id="{FE879D22-252B-4210-92E4-3C548EEC31F0}"/>
              </a:ext>
            </a:extLst>
          </p:cNvPr>
          <p:cNvSpPr txBox="1"/>
          <p:nvPr/>
        </p:nvSpPr>
        <p:spPr>
          <a:xfrm>
            <a:off x="199598" y="5418927"/>
            <a:ext cx="8967019" cy="923330"/>
          </a:xfrm>
          <a:prstGeom prst="rect">
            <a:avLst/>
          </a:prstGeom>
          <a:noFill/>
        </p:spPr>
        <p:txBody>
          <a:bodyPr wrap="square" rtlCol="0">
            <a:spAutoFit/>
          </a:bodyPr>
          <a:lstStyle/>
          <a:p>
            <a:r>
              <a:rPr lang="fr-FR" i="1" dirty="0"/>
              <a:t>Loi de transformation de la fonction publique - 6 août 2019</a:t>
            </a:r>
          </a:p>
          <a:p>
            <a:r>
              <a:rPr lang="fr-FR" i="1" dirty="0"/>
              <a:t>  Décret n° 2020-786 du 26 juin 2020</a:t>
            </a:r>
          </a:p>
          <a:p>
            <a:r>
              <a:rPr lang="fr-FR" i="1" dirty="0"/>
              <a:t>+Décret n° 2020-1622 du 18 décembre 2020 </a:t>
            </a:r>
          </a:p>
        </p:txBody>
      </p:sp>
    </p:spTree>
    <p:extLst>
      <p:ext uri="{BB962C8B-B14F-4D97-AF65-F5344CB8AC3E}">
        <p14:creationId xmlns:p14="http://schemas.microsoft.com/office/powerpoint/2010/main" val="13782862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1756684-91C1-4397-B9ED-2388C58DB9B7}"/>
              </a:ext>
            </a:extLst>
          </p:cNvPr>
          <p:cNvSpPr>
            <a:spLocks noGrp="1"/>
          </p:cNvSpPr>
          <p:nvPr>
            <p:ph type="title"/>
          </p:nvPr>
        </p:nvSpPr>
        <p:spPr>
          <a:xfrm>
            <a:off x="677334" y="451513"/>
            <a:ext cx="8596668" cy="740229"/>
          </a:xfrm>
        </p:spPr>
        <p:txBody>
          <a:bodyPr/>
          <a:lstStyle/>
          <a:p>
            <a:r>
              <a:rPr lang="fr-FR" dirty="0"/>
              <a:t>La formation Secrétaires de Mairies</a:t>
            </a:r>
          </a:p>
        </p:txBody>
      </p:sp>
      <p:sp>
        <p:nvSpPr>
          <p:cNvPr id="4" name="Espace réservé du numéro de diapositive 3">
            <a:extLst>
              <a:ext uri="{FF2B5EF4-FFF2-40B4-BE49-F238E27FC236}">
                <a16:creationId xmlns:a16="http://schemas.microsoft.com/office/drawing/2014/main" id="{BC35D310-CA92-449D-930F-1C09F356723B}"/>
              </a:ext>
            </a:extLst>
          </p:cNvPr>
          <p:cNvSpPr>
            <a:spLocks noGrp="1"/>
          </p:cNvSpPr>
          <p:nvPr>
            <p:ph type="sldNum" sz="quarter" idx="12"/>
          </p:nvPr>
        </p:nvSpPr>
        <p:spPr/>
        <p:txBody>
          <a:bodyPr/>
          <a:lstStyle/>
          <a:p>
            <a:fld id="{D57F1E4F-1CFF-5643-939E-217C01CDF565}" type="slidenum">
              <a:rPr lang="en-US" smtClean="0"/>
              <a:pPr/>
              <a:t>8</a:t>
            </a:fld>
            <a:endParaRPr lang="en-US" dirty="0"/>
          </a:p>
        </p:txBody>
      </p:sp>
      <p:sp>
        <p:nvSpPr>
          <p:cNvPr id="7" name="ZoneTexte 6">
            <a:extLst>
              <a:ext uri="{FF2B5EF4-FFF2-40B4-BE49-F238E27FC236}">
                <a16:creationId xmlns:a16="http://schemas.microsoft.com/office/drawing/2014/main" id="{DAEA91C2-D0F8-4502-8866-95A11E8F273C}"/>
              </a:ext>
            </a:extLst>
          </p:cNvPr>
          <p:cNvSpPr txBox="1"/>
          <p:nvPr/>
        </p:nvSpPr>
        <p:spPr>
          <a:xfrm>
            <a:off x="677334" y="1328174"/>
            <a:ext cx="9842091" cy="5078313"/>
          </a:xfrm>
          <a:prstGeom prst="rect">
            <a:avLst/>
          </a:prstGeom>
          <a:noFill/>
        </p:spPr>
        <p:txBody>
          <a:bodyPr wrap="square" rtlCol="0">
            <a:spAutoFit/>
          </a:bodyPr>
          <a:lstStyle/>
          <a:p>
            <a:r>
              <a:rPr lang="fr-FR" u="sng" dirty="0"/>
              <a:t>Qui</a:t>
            </a:r>
            <a:r>
              <a:rPr lang="fr-FR" dirty="0"/>
              <a:t> : 		   tout demandeur d’emploi avec </a:t>
            </a:r>
            <a:endParaRPr lang="fr-FR" b="1" dirty="0"/>
          </a:p>
          <a:p>
            <a:pPr marL="2241550"/>
            <a:r>
              <a:rPr lang="fr-FR" b="1" dirty="0"/>
              <a:t>							- maîtrise de l’outil informatique </a:t>
            </a:r>
          </a:p>
          <a:p>
            <a:pPr marL="2241550"/>
            <a:r>
              <a:rPr lang="fr-FR" b="1" dirty="0"/>
              <a:t>							- bon rédactionnel</a:t>
            </a:r>
          </a:p>
          <a:p>
            <a:pPr marL="2241550"/>
            <a:r>
              <a:rPr lang="fr-FR" b="1" dirty="0"/>
              <a:t>							- bon relationnel</a:t>
            </a:r>
          </a:p>
          <a:p>
            <a:r>
              <a:rPr lang="fr-FR" u="sng" dirty="0"/>
              <a:t>Quoi</a:t>
            </a:r>
            <a:r>
              <a:rPr lang="fr-FR" dirty="0"/>
              <a:t> : 		   une formation </a:t>
            </a:r>
            <a:r>
              <a:rPr lang="fr-FR" b="1" dirty="0"/>
              <a:t>qualifiante</a:t>
            </a:r>
          </a:p>
          <a:p>
            <a:endParaRPr lang="fr-FR" dirty="0"/>
          </a:p>
          <a:p>
            <a:r>
              <a:rPr lang="fr-FR" u="sng" dirty="0"/>
              <a:t>Où</a:t>
            </a:r>
            <a:r>
              <a:rPr lang="fr-FR" dirty="0"/>
              <a:t> : 		   20 jours au CNFPT – antenne d’Epinal </a:t>
            </a:r>
          </a:p>
          <a:p>
            <a:r>
              <a:rPr lang="fr-FR" dirty="0"/>
              <a:t>			+ 46 jours de stage non rémunéré en mairie – auprès d’un(e) tuteur(</a:t>
            </a:r>
            <a:r>
              <a:rPr lang="fr-FR" dirty="0" err="1"/>
              <a:t>trice</a:t>
            </a:r>
            <a:r>
              <a:rPr lang="fr-FR" dirty="0"/>
              <a:t>)  </a:t>
            </a:r>
          </a:p>
          <a:p>
            <a:endParaRPr lang="fr-FR" dirty="0"/>
          </a:p>
          <a:p>
            <a:r>
              <a:rPr lang="fr-FR" u="sng" dirty="0"/>
              <a:t>Quand</a:t>
            </a:r>
            <a:r>
              <a:rPr lang="fr-FR" dirty="0"/>
              <a:t> : 		</a:t>
            </a:r>
            <a:r>
              <a:rPr lang="fr-FR" b="1" dirty="0">
                <a:solidFill>
                  <a:srgbClr val="FF9900"/>
                </a:solidFill>
              </a:rPr>
              <a:t>du 29/03/2021 au 30/06/2021</a:t>
            </a:r>
          </a:p>
          <a:p>
            <a:endParaRPr lang="fr-FR" dirty="0"/>
          </a:p>
          <a:p>
            <a:r>
              <a:rPr lang="fr-FR" u="sng" dirty="0"/>
              <a:t>Comment</a:t>
            </a:r>
            <a:r>
              <a:rPr lang="fr-FR" dirty="0"/>
              <a:t> : 	après une </a:t>
            </a:r>
            <a:r>
              <a:rPr lang="fr-FR" b="1" dirty="0"/>
              <a:t>présélection importante opérée par le CDG et le CNFPT</a:t>
            </a:r>
            <a:r>
              <a:rPr lang="fr-FR" dirty="0"/>
              <a:t>, </a:t>
            </a:r>
          </a:p>
          <a:p>
            <a:r>
              <a:rPr lang="fr-FR" dirty="0"/>
              <a:t>			après un entretien de sélection, </a:t>
            </a:r>
          </a:p>
          <a:p>
            <a:r>
              <a:rPr lang="fr-FR" dirty="0"/>
              <a:t>			   </a:t>
            </a:r>
            <a:endParaRPr lang="fr-FR" i="1" dirty="0"/>
          </a:p>
          <a:p>
            <a:r>
              <a:rPr lang="fr-FR" i="1" dirty="0"/>
              <a:t>			   avec une convention de stage CDG </a:t>
            </a:r>
          </a:p>
          <a:p>
            <a:r>
              <a:rPr lang="fr-FR" i="1" dirty="0"/>
              <a:t>			+ une convention de financement Pôle emploi</a:t>
            </a:r>
          </a:p>
          <a:p>
            <a:endParaRPr lang="fr-FR" dirty="0"/>
          </a:p>
          <a:p>
            <a:r>
              <a:rPr lang="fr-FR" u="sng" dirty="0"/>
              <a:t>Combien</a:t>
            </a:r>
            <a:r>
              <a:rPr lang="fr-FR" dirty="0"/>
              <a:t> : 	</a:t>
            </a:r>
            <a:r>
              <a:rPr lang="fr-FR" b="1" dirty="0"/>
              <a:t>14 personnes maximum </a:t>
            </a:r>
            <a:r>
              <a:rPr lang="fr-FR" dirty="0"/>
              <a:t>(limite sanitaire 2021)</a:t>
            </a:r>
          </a:p>
        </p:txBody>
      </p:sp>
    </p:spTree>
    <p:extLst>
      <p:ext uri="{BB962C8B-B14F-4D97-AF65-F5344CB8AC3E}">
        <p14:creationId xmlns:p14="http://schemas.microsoft.com/office/powerpoint/2010/main" val="29514538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4CFFA8F-FC40-4331-BD3B-5FBE474E6C53}"/>
              </a:ext>
            </a:extLst>
          </p:cNvPr>
          <p:cNvSpPr>
            <a:spLocks noGrp="1"/>
          </p:cNvSpPr>
          <p:nvPr>
            <p:ph type="title"/>
          </p:nvPr>
        </p:nvSpPr>
        <p:spPr>
          <a:xfrm>
            <a:off x="442451" y="326299"/>
            <a:ext cx="9732568" cy="659384"/>
          </a:xfrm>
        </p:spPr>
        <p:txBody>
          <a:bodyPr>
            <a:normAutofit/>
          </a:bodyPr>
          <a:lstStyle/>
          <a:p>
            <a:r>
              <a:rPr lang="fr-FR" sz="3200" u="sng" dirty="0"/>
              <a:t>Pourquoi </a:t>
            </a:r>
            <a:r>
              <a:rPr lang="fr-FR" sz="3200" dirty="0"/>
              <a:t>la formation Secrétaires de Mairies ? </a:t>
            </a:r>
          </a:p>
        </p:txBody>
      </p:sp>
      <p:sp>
        <p:nvSpPr>
          <p:cNvPr id="4" name="Espace réservé du numéro de diapositive 3">
            <a:extLst>
              <a:ext uri="{FF2B5EF4-FFF2-40B4-BE49-F238E27FC236}">
                <a16:creationId xmlns:a16="http://schemas.microsoft.com/office/drawing/2014/main" id="{B7DEFF7B-AD0E-4373-9CD8-D50ECA7B88FA}"/>
              </a:ext>
            </a:extLst>
          </p:cNvPr>
          <p:cNvSpPr>
            <a:spLocks noGrp="1"/>
          </p:cNvSpPr>
          <p:nvPr>
            <p:ph type="sldNum" sz="quarter" idx="12"/>
          </p:nvPr>
        </p:nvSpPr>
        <p:spPr/>
        <p:txBody>
          <a:bodyPr/>
          <a:lstStyle/>
          <a:p>
            <a:fld id="{D57F1E4F-1CFF-5643-939E-217C01CDF565}" type="slidenum">
              <a:rPr lang="en-US" smtClean="0"/>
              <a:pPr/>
              <a:t>9</a:t>
            </a:fld>
            <a:endParaRPr lang="en-US" dirty="0"/>
          </a:p>
        </p:txBody>
      </p:sp>
      <p:sp>
        <p:nvSpPr>
          <p:cNvPr id="8" name="Rectangle 7">
            <a:extLst>
              <a:ext uri="{FF2B5EF4-FFF2-40B4-BE49-F238E27FC236}">
                <a16:creationId xmlns:a16="http://schemas.microsoft.com/office/drawing/2014/main" id="{0870313E-3444-4264-8969-7D40FBD32060}"/>
              </a:ext>
            </a:extLst>
          </p:cNvPr>
          <p:cNvSpPr/>
          <p:nvPr/>
        </p:nvSpPr>
        <p:spPr>
          <a:xfrm>
            <a:off x="335664" y="1237944"/>
            <a:ext cx="9575252" cy="5293757"/>
          </a:xfrm>
          <a:prstGeom prst="rect">
            <a:avLst/>
          </a:prstGeom>
        </p:spPr>
        <p:txBody>
          <a:bodyPr wrap="square">
            <a:spAutoFit/>
          </a:bodyPr>
          <a:lstStyle/>
          <a:p>
            <a:endParaRPr lang="fr-FR" dirty="0"/>
          </a:p>
          <a:p>
            <a:pPr marL="285750" indent="-285750">
              <a:buFontTx/>
              <a:buChar char="-"/>
            </a:pPr>
            <a:r>
              <a:rPr lang="fr-FR" sz="2000" dirty="0">
                <a:solidFill>
                  <a:srgbClr val="FF9900"/>
                </a:solidFill>
              </a:rPr>
              <a:t>Pour contribuer au renouvellement du vivier et contrer la vague de départ en retraite des baby boomers, très marquée chez les secrétaires de mairies</a:t>
            </a:r>
          </a:p>
          <a:p>
            <a:endParaRPr lang="fr-FR" sz="2000" dirty="0"/>
          </a:p>
          <a:p>
            <a:pPr marL="285750" indent="-285750">
              <a:buFontTx/>
              <a:buChar char="-"/>
            </a:pPr>
            <a:r>
              <a:rPr lang="fr-FR" sz="2000" dirty="0"/>
              <a:t>Pour donner leur chance à des candidats volontaires et motivés</a:t>
            </a:r>
          </a:p>
          <a:p>
            <a:pPr marL="285750" indent="-285750">
              <a:buFontTx/>
              <a:buChar char="-"/>
            </a:pPr>
            <a:endParaRPr lang="fr-FR" sz="2000" dirty="0"/>
          </a:p>
          <a:p>
            <a:pPr marL="285750" indent="-285750">
              <a:buFontTx/>
              <a:buChar char="-"/>
            </a:pPr>
            <a:r>
              <a:rPr lang="fr-FR" sz="2000" dirty="0"/>
              <a:t>Pour préparer un départ en retraite en interne ou anticiper une absence</a:t>
            </a:r>
          </a:p>
          <a:p>
            <a:pPr marL="285750" indent="-285750">
              <a:buFontTx/>
              <a:buChar char="-"/>
            </a:pPr>
            <a:endParaRPr lang="fr-FR" sz="2000" dirty="0"/>
          </a:p>
          <a:p>
            <a:pPr marL="285750" indent="-285750">
              <a:buFontTx/>
              <a:buChar char="-"/>
            </a:pPr>
            <a:r>
              <a:rPr lang="fr-FR" sz="2000" dirty="0"/>
              <a:t>Pour offrir de la souplesse à ses RH, ou pour programmer un projet (renfort)</a:t>
            </a:r>
          </a:p>
          <a:p>
            <a:endParaRPr lang="fr-FR" sz="2000" dirty="0"/>
          </a:p>
          <a:p>
            <a:pPr marL="285750" indent="-285750">
              <a:buFontTx/>
              <a:buChar char="-"/>
            </a:pPr>
            <a:r>
              <a:rPr lang="fr-FR" sz="2000" dirty="0"/>
              <a:t>Pour valoriser les compétences de ses agents en interne en leur proposant la responsabilité d’être « Tuteur » ou « Tutrice » et peut-être percevoir une NBI</a:t>
            </a:r>
          </a:p>
          <a:p>
            <a:pPr marL="285750" indent="-285750">
              <a:buFontTx/>
              <a:buChar char="-"/>
            </a:pPr>
            <a:endParaRPr lang="fr-FR" sz="2000" dirty="0"/>
          </a:p>
          <a:p>
            <a:pPr marL="285750" indent="-285750">
              <a:buFontTx/>
              <a:buChar char="-"/>
            </a:pPr>
            <a:r>
              <a:rPr lang="fr-FR" sz="2000" dirty="0"/>
              <a:t>Pour former à ses besoins et usages, à sa culture de collectivité</a:t>
            </a:r>
          </a:p>
          <a:p>
            <a:pPr marL="285750" indent="-285750">
              <a:buFontTx/>
              <a:buChar char="-"/>
            </a:pPr>
            <a:endParaRPr lang="fr-FR" sz="2000" dirty="0"/>
          </a:p>
          <a:p>
            <a:pPr marL="285750" indent="-285750">
              <a:buFontTx/>
              <a:buChar char="-"/>
            </a:pPr>
            <a:r>
              <a:rPr lang="fr-FR" sz="2000" dirty="0"/>
              <a:t>Pour faire émerger de nouveaux agents</a:t>
            </a:r>
          </a:p>
          <a:p>
            <a:pPr marL="285750" indent="-285750">
              <a:buFontTx/>
              <a:buChar char="-"/>
            </a:pPr>
            <a:endParaRPr lang="fr-FR" sz="2000" dirty="0"/>
          </a:p>
        </p:txBody>
      </p:sp>
    </p:spTree>
    <p:extLst>
      <p:ext uri="{BB962C8B-B14F-4D97-AF65-F5344CB8AC3E}">
        <p14:creationId xmlns:p14="http://schemas.microsoft.com/office/powerpoint/2010/main" val="1079109931"/>
      </p:ext>
    </p:extLst>
  </p:cSld>
  <p:clrMapOvr>
    <a:masterClrMapping/>
  </p:clrMapOvr>
</p:sld>
</file>

<file path=ppt/theme/theme1.xml><?xml version="1.0" encoding="utf-8"?>
<a:theme xmlns:a="http://schemas.openxmlformats.org/drawingml/2006/main" name="Facette">
  <a:themeElements>
    <a:clrScheme name="Facette">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te">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4839</TotalTime>
  <Words>1807</Words>
  <Application>Microsoft Office PowerPoint</Application>
  <PresentationFormat>Grand écran</PresentationFormat>
  <Paragraphs>260</Paragraphs>
  <Slides>17</Slides>
  <Notes>12</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17</vt:i4>
      </vt:variant>
    </vt:vector>
  </HeadingPairs>
  <TitlesOfParts>
    <vt:vector size="22" baseType="lpstr">
      <vt:lpstr>Arial</vt:lpstr>
      <vt:lpstr>Calibri</vt:lpstr>
      <vt:lpstr>Trebuchet MS</vt:lpstr>
      <vt:lpstr>Wingdings 3</vt:lpstr>
      <vt:lpstr>Facette</vt:lpstr>
      <vt:lpstr>Centre de Gestion de la Fonction Publique Territoriale  des Vosges</vt:lpstr>
      <vt:lpstr>Recrutez autrement en faisant évoluer un potentiel !</vt:lpstr>
      <vt:lpstr>L’apprentissage</vt:lpstr>
      <vt:lpstr>Pourquoi l’apprentissage ? </vt:lpstr>
      <vt:lpstr>La rémunération des apprentis FPT</vt:lpstr>
      <vt:lpstr>Les aides du FIPHFP  = Fonds d’Insertion pour les Travailleurs Handicapés dans la FPT     se rapprocher de l’ergonome du CDG88</vt:lpstr>
      <vt:lpstr>Présentation PowerPoint</vt:lpstr>
      <vt:lpstr>La formation Secrétaires de Mairies</vt:lpstr>
      <vt:lpstr>Pourquoi la formation Secrétaires de Mairies ? </vt:lpstr>
      <vt:lpstr>Les Contrats « Parcours Emploi Compétences »</vt:lpstr>
      <vt:lpstr>Le Contrat Emploi Compétences :  Tous publics</vt:lpstr>
      <vt:lpstr>Le Contrat Emploi Compétences :  Public jeune </vt:lpstr>
      <vt:lpstr>Pourquoi le Contrat Emploi Compétences ? </vt:lpstr>
      <vt:lpstr>Le Service Civique</vt:lpstr>
      <vt:lpstr>Présentation PowerPoint</vt:lpstr>
      <vt:lpstr>Recruter pour Former et Former pour Recruter !</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CONVENTION DE PARTICIPATION « PREVOYANCE » CENTRE DE GESTION DES VOSGES</dc:title>
  <dc:creator>Frederic Scheer</dc:creator>
  <cp:lastModifiedBy>Lola CLAUDEL</cp:lastModifiedBy>
  <cp:revision>461</cp:revision>
  <cp:lastPrinted>2017-06-07T14:27:52Z</cp:lastPrinted>
  <dcterms:created xsi:type="dcterms:W3CDTF">2013-09-18T09:23:37Z</dcterms:created>
  <dcterms:modified xsi:type="dcterms:W3CDTF">2021-01-18T17:43:56Z</dcterms:modified>
</cp:coreProperties>
</file>