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5" r:id="rId2"/>
    <p:sldId id="370" r:id="rId3"/>
    <p:sldId id="382" r:id="rId4"/>
    <p:sldId id="387" r:id="rId5"/>
    <p:sldId id="374" r:id="rId6"/>
    <p:sldId id="383" r:id="rId7"/>
    <p:sldId id="384" r:id="rId8"/>
    <p:sldId id="375" r:id="rId9"/>
    <p:sldId id="385" r:id="rId10"/>
    <p:sldId id="386" r:id="rId11"/>
    <p:sldId id="388" r:id="rId12"/>
    <p:sldId id="389" r:id="rId13"/>
    <p:sldId id="390" r:id="rId14"/>
    <p:sldId id="391" r:id="rId15"/>
    <p:sldId id="392" r:id="rId16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43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126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1576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r>
              <a:rPr lang="fr-FR"/>
              <a:t>20/09/2013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339"/>
            <a:ext cx="2946400" cy="498475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31339"/>
            <a:ext cx="2946400" cy="498475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53EC99F9-FB87-49F4-B670-8A78E9574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913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6891" cy="498462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85" y="3"/>
            <a:ext cx="2946890" cy="498462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r>
              <a:rPr lang="fr-FR"/>
              <a:t>20/09/2013</a:t>
            </a:r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470" y="4778275"/>
            <a:ext cx="5439410" cy="3911181"/>
          </a:xfrm>
          <a:prstGeom prst="rect">
            <a:avLst/>
          </a:prstGeom>
        </p:spPr>
        <p:txBody>
          <a:bodyPr vert="horz" lIns="91435" tIns="45717" rIns="91435" bIns="45717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31353"/>
            <a:ext cx="2946891" cy="498462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85" y="9431353"/>
            <a:ext cx="2946890" cy="498462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DEA4B3D3-D5A5-4212-B512-C8AB5D6A75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3517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EB16-BDFB-452D-BDA1-77E5B50E7702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2C6A5-336F-4C9F-B173-93C2AA8A1A1D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B1FFD-F923-4FC6-84B3-DD904CDB99B2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456E4-219B-4416-B15C-ACBE4E0397CE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1C758-9596-4A70-A09A-6980EEF083E7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2948F-06EE-4911-932C-753F0BC4900E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9AA6-C91C-4CFE-9917-D7C289E3FD85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1D8BC-02E8-43F2-B125-506DB12DD0A4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C80D-65EB-4066-A5B0-4EC29EC2F7D1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0F9-1805-4A1F-8296-0631239B9CF7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5E2E-87A7-4777-A6C9-C2B6087363B3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6FCF-A6FF-4500-AD52-FC232775C59D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FFDD-2320-44FB-9E4C-B2733BB712B0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F867-FF5A-4753-BC16-B8DD0F6B9641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81DF6-6AB1-4F64-8911-119EC46BC497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A23C5-E0AF-4DEC-8AE6-2884B93161C2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9B9D0-AAB5-46B2-A6A3-291553D30F8B}" type="datetime1">
              <a:rPr lang="en-US" smtClean="0"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B050"/>
                </a:solidFill>
              </a:rPr>
              <a:t>Rencontres de l’emploi – janvier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109434"/>
            <a:ext cx="10682328" cy="2349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dirty="0">
                <a:solidFill>
                  <a:srgbClr val="FF9900"/>
                </a:solidFill>
                <a:latin typeface="+mj-lt"/>
                <a:ea typeface="+mj-ea"/>
                <a:cs typeface="+mj-cs"/>
              </a:rPr>
              <a:t>Accompagner les agents dans leur projet de mobilité subi ou choisi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7835" y="4459299"/>
            <a:ext cx="4247711" cy="21371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24CDD1B-CB1D-41CD-A49A-A0F51256E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875" y="4881974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107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3. Les freins à dépasser pour l’agent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10104966" cy="5347096"/>
          </a:xfrm>
        </p:spPr>
        <p:txBody>
          <a:bodyPr>
            <a:normAutofit/>
          </a:bodyPr>
          <a:lstStyle/>
          <a:p>
            <a:r>
              <a:rPr lang="fr-FR" sz="3000" b="1" dirty="0">
                <a:solidFill>
                  <a:schemeClr val="tx1"/>
                </a:solidFill>
              </a:rPr>
              <a:t>Frein psychologique : </a:t>
            </a:r>
            <a:r>
              <a:rPr lang="fr-FR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deuil professionnel, résistance au changement, démotivation, attachement à la FP</a:t>
            </a:r>
          </a:p>
          <a:p>
            <a:r>
              <a:rPr lang="fr-FR" sz="3000" b="1" dirty="0">
                <a:solidFill>
                  <a:schemeClr val="tx1"/>
                </a:solidFill>
              </a:rPr>
              <a:t>Freins financiers : </a:t>
            </a:r>
            <a:r>
              <a:rPr lang="fr-FR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diminution de revenu, frais annexes</a:t>
            </a:r>
          </a:p>
          <a:p>
            <a:r>
              <a:rPr lang="fr-FR" sz="3000" b="1" dirty="0">
                <a:solidFill>
                  <a:schemeClr val="tx1"/>
                </a:solidFill>
              </a:rPr>
              <a:t>Freins managériaux </a:t>
            </a:r>
            <a:r>
              <a:rPr lang="fr-FR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manque d’information/de formation</a:t>
            </a:r>
          </a:p>
          <a:p>
            <a:r>
              <a:rPr lang="fr-FR" sz="3000" b="1" dirty="0">
                <a:solidFill>
                  <a:schemeClr val="tx1"/>
                </a:solidFill>
              </a:rPr>
              <a:t>Freins à la recherche d’emploi </a:t>
            </a:r>
            <a:r>
              <a:rPr lang="fr-FR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difficulté à définir un projet professionnel et à le mettre en œuvre</a:t>
            </a:r>
            <a:endParaRPr lang="fr-FR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3500" b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4714FC4-2494-48BE-B259-2DFA1C13B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620" y="4691987"/>
            <a:ext cx="1488680" cy="148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715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3. Les freins à dépasser pour les collectivités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10104966" cy="5347096"/>
          </a:xfrm>
        </p:spPr>
        <p:txBody>
          <a:bodyPr>
            <a:normAutofit/>
          </a:bodyPr>
          <a:lstStyle/>
          <a:p>
            <a:r>
              <a:rPr lang="fr-FR" sz="3000" b="1" dirty="0">
                <a:solidFill>
                  <a:schemeClr val="tx1"/>
                </a:solidFill>
              </a:rPr>
              <a:t>Tabou perçu sur la mobilité : </a:t>
            </a:r>
            <a:r>
              <a:rPr lang="fr-FR" sz="3000" b="1" dirty="0">
                <a:solidFill>
                  <a:schemeClr val="bg1">
                    <a:lumMod val="50000"/>
                  </a:schemeClr>
                </a:solidFill>
              </a:rPr>
              <a:t>formation d’un nouvel arrivant, croyance sur la loyauté</a:t>
            </a:r>
          </a:p>
          <a:p>
            <a:r>
              <a:rPr lang="fr-FR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 coût perçu </a:t>
            </a:r>
            <a:r>
              <a:rPr lang="fr-FR" sz="3000" b="1" dirty="0">
                <a:solidFill>
                  <a:schemeClr val="bg1">
                    <a:lumMod val="50000"/>
                  </a:schemeClr>
                </a:solidFill>
              </a:rPr>
              <a:t>: temps de formation, accompagnement vs risque absentéisme, dynamisation du service</a:t>
            </a:r>
          </a:p>
          <a:p>
            <a:r>
              <a:rPr lang="fr-FR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Connaissance de la réglementation </a:t>
            </a:r>
            <a:r>
              <a:rPr lang="fr-FR" sz="3000" b="1" dirty="0">
                <a:solidFill>
                  <a:schemeClr val="bg1">
                    <a:lumMod val="50000"/>
                  </a:schemeClr>
                </a:solidFill>
              </a:rPr>
              <a:t>: trouver des solutions adaptées à chaque cas</a:t>
            </a:r>
            <a:endParaRPr lang="fr-FR" sz="3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fr-FR" sz="3500" b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4714FC4-2494-48BE-B259-2DFA1C13B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620" y="4691987"/>
            <a:ext cx="1488680" cy="148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950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endParaRPr lang="fr-FR" b="1" dirty="0"/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9656274" cy="534709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bg2">
                    <a:lumMod val="75000"/>
                  </a:schemeClr>
                </a:solidFill>
              </a:rPr>
              <a:t>Pourquoi évoquer la mobilité ?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bg2">
                    <a:lumMod val="75000"/>
                  </a:schemeClr>
                </a:solidFill>
              </a:rPr>
              <a:t>Le droit à la mobilité : cadre réglementaire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bg1">
                    <a:lumMod val="75000"/>
                  </a:schemeClr>
                </a:solidFill>
              </a:rPr>
              <a:t>Des freins à dépasser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rgbClr val="FF9900"/>
                </a:solidFill>
              </a:rPr>
              <a:t>Les ressources au service de la mobilité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0F45DB4-DA22-4FEF-B10D-5EF5E0198C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608" y="4691987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451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4. Les ressources au service de la mobilité : en interne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10104966" cy="5347096"/>
          </a:xfrm>
        </p:spPr>
        <p:txBody>
          <a:bodyPr>
            <a:normAutofit/>
          </a:bodyPr>
          <a:lstStyle/>
          <a:p>
            <a:r>
              <a:rPr lang="fr-FR" sz="3000" b="1" dirty="0">
                <a:solidFill>
                  <a:schemeClr val="tx1"/>
                </a:solidFill>
              </a:rPr>
              <a:t>La fiche de poste : </a:t>
            </a:r>
            <a:r>
              <a:rPr lang="fr-FR" sz="3000" dirty="0">
                <a:solidFill>
                  <a:schemeClr val="bg1">
                    <a:lumMod val="65000"/>
                  </a:schemeClr>
                </a:solidFill>
              </a:rPr>
              <a:t>quand cela est possible, faire évoluer les missions pour développer les compétences de l’agent</a:t>
            </a:r>
          </a:p>
          <a:p>
            <a:r>
              <a:rPr lang="fr-FR" sz="3000" b="1" dirty="0">
                <a:solidFill>
                  <a:schemeClr val="tx1"/>
                </a:solidFill>
              </a:rPr>
              <a:t>L’entretien professionnel </a:t>
            </a:r>
            <a:r>
              <a:rPr lang="fr-FR" sz="3000" dirty="0">
                <a:solidFill>
                  <a:schemeClr val="bg1">
                    <a:lumMod val="65000"/>
                  </a:schemeClr>
                </a:solidFill>
              </a:rPr>
              <a:t>: faire le bilan et envisager de nouvelles perspectives dans le dialogue</a:t>
            </a:r>
          </a:p>
          <a:p>
            <a:r>
              <a:rPr lang="fr-FR" sz="3000" b="1" dirty="0">
                <a:solidFill>
                  <a:schemeClr val="tx1"/>
                </a:solidFill>
              </a:rPr>
              <a:t>Le plan de formation </a:t>
            </a:r>
            <a:r>
              <a:rPr lang="fr-FR" sz="3000" dirty="0">
                <a:solidFill>
                  <a:schemeClr val="bg1">
                    <a:lumMod val="65000"/>
                  </a:schemeClr>
                </a:solidFill>
              </a:rPr>
              <a:t>: mettre en cohérence le développement professionnel ou personnel de l’agent et les attentes actuels et à venir de la collectivité</a:t>
            </a:r>
            <a:endParaRPr lang="fr-FR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3500" b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4714FC4-2494-48BE-B259-2DFA1C13B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620" y="4691987"/>
            <a:ext cx="1488680" cy="148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886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4. Les ressources au service de la mobilité : en externe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10104966" cy="5347096"/>
          </a:xfrm>
        </p:spPr>
        <p:txBody>
          <a:bodyPr>
            <a:normAutofit/>
          </a:bodyPr>
          <a:lstStyle/>
          <a:p>
            <a:r>
              <a:rPr lang="fr-FR" sz="3000" b="1" dirty="0">
                <a:solidFill>
                  <a:schemeClr val="tx1"/>
                </a:solidFill>
              </a:rPr>
              <a:t>Le conseil en évolution professionnelle : </a:t>
            </a:r>
            <a:r>
              <a:rPr lang="fr-FR" sz="3000" dirty="0">
                <a:solidFill>
                  <a:schemeClr val="bg1">
                    <a:lumMod val="65000"/>
                  </a:schemeClr>
                </a:solidFill>
              </a:rPr>
              <a:t>un service en cours de développement au centre de gestion qui sera disponible au printemps prochain</a:t>
            </a:r>
            <a:endParaRPr lang="fr-FR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3500" b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4714FC4-2494-48BE-B259-2DFA1C13B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620" y="4691987"/>
            <a:ext cx="1488680" cy="148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745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90122D-31D3-4C19-9204-1DE2A99761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Merci pour votre attention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68CA2B-433C-4E2B-8F71-C29DCFA760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Nous allons maintenant relever vos questions, si il y a en avait et nous efforcer d’y répondre </a:t>
            </a:r>
            <a:r>
              <a:rPr lang="fr-FR" dirty="0">
                <a:sym typeface="Wingdings" panose="05000000000000000000" pitchFamily="2" charset="2"/>
              </a:rPr>
              <a:t> 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B881F59-D560-4442-A23C-6D2FF96BF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BBC98D1-E8E1-4B19-AD92-8A25A1319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620" y="4691987"/>
            <a:ext cx="1488680" cy="1488680"/>
          </a:xfrm>
          <a:prstGeom prst="rect">
            <a:avLst/>
          </a:prstGeom>
        </p:spPr>
      </p:pic>
      <p:pic>
        <p:nvPicPr>
          <p:cNvPr id="6" name="Image 5" descr="Cdg88-150.png">
            <a:extLst>
              <a:ext uri="{FF2B5EF4-FFF2-40B4-BE49-F238E27FC236}">
                <a16:creationId xmlns:a16="http://schemas.microsoft.com/office/drawing/2014/main" id="{055E5B50-C3AA-4865-BFAB-A3F0CEF81BB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515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endParaRPr lang="fr-FR" b="1" dirty="0"/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9656274" cy="534709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r-FR" sz="3500" b="1" dirty="0">
                <a:solidFill>
                  <a:srgbClr val="FF9900"/>
                </a:solidFill>
              </a:rPr>
              <a:t>Les enjeux de la mobilité?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rgbClr val="FF9900"/>
                </a:solidFill>
              </a:rPr>
              <a:t>Le droit à la mobilité : cadre réglementaire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rgbClr val="FF9900"/>
                </a:solidFill>
              </a:rPr>
              <a:t>Des freins à dépasser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rgbClr val="FF9900"/>
                </a:solidFill>
              </a:rPr>
              <a:t>Les ressources au service de la mobilité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0F45DB4-DA22-4FEF-B10D-5EF5E0198C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608" y="4691987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703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endParaRPr lang="fr-FR" b="1" dirty="0"/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9656274" cy="534709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r-FR" sz="3500" b="1" dirty="0">
                <a:solidFill>
                  <a:srgbClr val="FF9900"/>
                </a:solidFill>
              </a:rPr>
              <a:t>Les enjeux de la mobilité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Le droit à la mobilité : cadre réglementaire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Des freins à dépasser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Les ressources au service de la mobilité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0F45DB4-DA22-4FEF-B10D-5EF5E0198C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608" y="4691987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111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1. Les enjeux de la mobilité : mobilité subie ou choisie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10104966" cy="4908776"/>
          </a:xfrm>
        </p:spPr>
        <p:txBody>
          <a:bodyPr>
            <a:normAutofit/>
          </a:bodyPr>
          <a:lstStyle/>
          <a:p>
            <a:endParaRPr lang="fr-FR" sz="3500" b="1" dirty="0"/>
          </a:p>
          <a:p>
            <a:r>
              <a:rPr lang="fr-FR" sz="3500" b="1" dirty="0"/>
              <a:t>Mobilité choisie par l’agent : </a:t>
            </a:r>
          </a:p>
          <a:p>
            <a:pPr lvl="2"/>
            <a:r>
              <a:rPr lang="fr-FR" sz="3100" dirty="0"/>
              <a:t>Volonté de changer d’employeur</a:t>
            </a:r>
          </a:p>
          <a:p>
            <a:pPr lvl="2"/>
            <a:r>
              <a:rPr lang="fr-FR" sz="3100" dirty="0"/>
              <a:t>Volonté de développer de nouvelles compétences</a:t>
            </a:r>
          </a:p>
          <a:p>
            <a:r>
              <a:rPr lang="fr-FR" sz="3300" b="1" dirty="0"/>
              <a:t>Mobilité subie par l’agent</a:t>
            </a:r>
          </a:p>
          <a:p>
            <a:pPr lvl="2"/>
            <a:r>
              <a:rPr lang="fr-FR" sz="2900" dirty="0"/>
              <a:t>Pour des raisons de santé (inaptitude)</a:t>
            </a:r>
          </a:p>
          <a:p>
            <a:pPr lvl="2"/>
            <a:r>
              <a:rPr lang="fr-FR" sz="2900" dirty="0"/>
              <a:t>Suite à une suppression d’emploi (FMPE)</a:t>
            </a:r>
          </a:p>
          <a:p>
            <a:endParaRPr lang="fr-FR" sz="3500" dirty="0"/>
          </a:p>
          <a:p>
            <a:pPr marL="914400" lvl="2" indent="0">
              <a:buNone/>
            </a:pPr>
            <a:endParaRPr lang="fr-FR" sz="3100" dirty="0"/>
          </a:p>
          <a:p>
            <a:pPr lvl="2"/>
            <a:endParaRPr lang="fr-FR" sz="31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01C269B-F335-41B0-8331-ABBDE44D5F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9112" y="5171243"/>
            <a:ext cx="1349375" cy="134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86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1. Les enjeux de la mobilité : une réponse à une nécessaire flexibilité 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10104966" cy="4908776"/>
          </a:xfrm>
        </p:spPr>
        <p:txBody>
          <a:bodyPr>
            <a:normAutofit/>
          </a:bodyPr>
          <a:lstStyle/>
          <a:p>
            <a:endParaRPr lang="fr-FR" sz="3500" b="1" dirty="0"/>
          </a:p>
          <a:p>
            <a:r>
              <a:rPr lang="fr-FR" sz="3500" b="1" dirty="0"/>
              <a:t>Pour les collectivité, la flexibilité induite par </a:t>
            </a:r>
          </a:p>
          <a:p>
            <a:pPr lvl="2"/>
            <a:r>
              <a:rPr lang="fr-FR" sz="3100" dirty="0"/>
              <a:t>La contrainte budgétaire</a:t>
            </a:r>
          </a:p>
          <a:p>
            <a:pPr lvl="2"/>
            <a:r>
              <a:rPr lang="fr-FR" sz="3100" dirty="0"/>
              <a:t>La transition numérique : faire rentrer de nouvelles compétences dans les effectifs</a:t>
            </a:r>
          </a:p>
          <a:p>
            <a:pPr lvl="2"/>
            <a:r>
              <a:rPr lang="fr-FR" sz="3100" dirty="0"/>
              <a:t>La pyramide des âges et la prévention de l’usure professionnelle (absentéisme, inaptitude)</a:t>
            </a:r>
          </a:p>
          <a:p>
            <a:endParaRPr lang="fr-FR" sz="3500" dirty="0"/>
          </a:p>
          <a:p>
            <a:pPr marL="914400" lvl="2" indent="0">
              <a:buNone/>
            </a:pPr>
            <a:endParaRPr lang="fr-FR" sz="3100" dirty="0"/>
          </a:p>
          <a:p>
            <a:pPr lvl="2"/>
            <a:endParaRPr lang="fr-FR" sz="31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01C269B-F335-41B0-8331-ABBDE44D5F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9112" y="5171243"/>
            <a:ext cx="1349375" cy="134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278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1. Pourquoi évoquer la mobilité ? Une réponse à une nécessaire flexibilité 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10104966" cy="49087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3500" dirty="0"/>
          </a:p>
          <a:p>
            <a:r>
              <a:rPr lang="fr-FR" sz="3500" b="1" dirty="0"/>
              <a:t>Pour les agents, le besoin de développement de leur employabilité</a:t>
            </a:r>
          </a:p>
          <a:p>
            <a:pPr lvl="2"/>
            <a:r>
              <a:rPr lang="fr-FR" sz="3100" dirty="0"/>
              <a:t>Un parcours professionnel de moins en moins linéaire : changement d’employeur, de lieu de résidence</a:t>
            </a:r>
          </a:p>
          <a:p>
            <a:pPr lvl="2"/>
            <a:r>
              <a:rPr lang="fr-FR" sz="3100" dirty="0"/>
              <a:t>Un enrichissement du parcours professionnel et une valorisation des compétences</a:t>
            </a:r>
          </a:p>
          <a:p>
            <a:pPr marL="914400" lvl="2" indent="0">
              <a:buNone/>
            </a:pPr>
            <a:endParaRPr lang="fr-FR" sz="3100" dirty="0"/>
          </a:p>
          <a:p>
            <a:pPr lvl="2"/>
            <a:endParaRPr lang="fr-FR" sz="31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9" name="Image 8" descr="Cdg88-150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01C269B-F335-41B0-8331-ABBDE44D5F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9112" y="5171243"/>
            <a:ext cx="1349375" cy="134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340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endParaRPr lang="fr-FR" b="1" dirty="0"/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9656274" cy="534709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bg2">
                    <a:lumMod val="75000"/>
                  </a:schemeClr>
                </a:solidFill>
              </a:rPr>
              <a:t>Pourquoi évoquer la mobilité ?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rgbClr val="FF9900"/>
                </a:solidFill>
              </a:rPr>
              <a:t>Le droit à la mobilité : cadre réglementaire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bg2">
                    <a:lumMod val="75000"/>
                  </a:schemeClr>
                </a:solidFill>
              </a:rPr>
              <a:t>Des freins à dépasser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bg2">
                    <a:lumMod val="75000"/>
                  </a:schemeClr>
                </a:solidFill>
              </a:rPr>
              <a:t>Les ressources au service de la mobilité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0F45DB4-DA22-4FEF-B10D-5EF5E0198C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608" y="4691987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812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9900"/>
                </a:solidFill>
              </a:rPr>
              <a:t>2. Le droit à la mobilité : quel cadre réglementaire </a:t>
            </a: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10104966" cy="5347096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chemeClr val="tx1"/>
                </a:solidFill>
              </a:rPr>
              <a:t>Ordonnance du 19 janvier 2017 : </a:t>
            </a:r>
          </a:p>
          <a:p>
            <a:pPr lvl="1"/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 </a:t>
            </a:r>
            <a:r>
              <a:rPr lang="fr-F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L'agent peut bénéficier, à sa demande, d'un accompagnement personnalisé destiné à l'aider à élaborer et mettre en œuvre son projet professionnel. »</a:t>
            </a:r>
            <a:endParaRPr lang="fr-FR" sz="2400" b="1" i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3800" b="1" dirty="0">
                <a:solidFill>
                  <a:schemeClr val="tx1"/>
                </a:solidFill>
              </a:rPr>
              <a:t>Loi de transformation de la fonction publique du 6 août 2019</a:t>
            </a:r>
          </a:p>
          <a:p>
            <a:pPr lvl="1"/>
            <a:r>
              <a:rPr lang="fr-F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« Tout fonctionnaire peut bénéficier, à sa demande, d’un accompagnement personnalisé destiné à l’aider à élaborer et mettre en œuvre son projet professionnel, notamment dans le cadre du conseil en évolution professionnelle ».</a:t>
            </a:r>
            <a:endParaRPr lang="fr-FR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3500" b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4714FC4-2494-48BE-B259-2DFA1C13B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620" y="4691987"/>
            <a:ext cx="1488680" cy="148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970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9" name="Image 8" descr="Cdg88-15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157056"/>
            <a:ext cx="114300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3CFA5FCE-2640-4B03-8F2C-A5AACADD0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4632"/>
            <a:ext cx="9159124" cy="1332125"/>
          </a:xfrm>
        </p:spPr>
        <p:txBody>
          <a:bodyPr>
            <a:normAutofit/>
          </a:bodyPr>
          <a:lstStyle/>
          <a:p>
            <a:endParaRPr lang="fr-FR" b="1" dirty="0"/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90601F0D-2393-43AD-89D7-3B04D96A9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6757"/>
            <a:ext cx="9656274" cy="534709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bg2">
                    <a:lumMod val="75000"/>
                  </a:schemeClr>
                </a:solidFill>
              </a:rPr>
              <a:t>Pourquoi évoquer la mobilité ?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bg2">
                    <a:lumMod val="75000"/>
                  </a:schemeClr>
                </a:solidFill>
              </a:rPr>
              <a:t>Le droit à la mobilité : cadre réglementaire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rgbClr val="FF9900"/>
                </a:solidFill>
              </a:rPr>
              <a:t>Des freins à dépasser</a:t>
            </a:r>
          </a:p>
          <a:p>
            <a:pPr marL="514350" indent="-514350">
              <a:buAutoNum type="arabicPeriod"/>
            </a:pPr>
            <a:r>
              <a:rPr lang="fr-FR" sz="3500" b="1" dirty="0">
                <a:solidFill>
                  <a:schemeClr val="bg2">
                    <a:lumMod val="75000"/>
                  </a:schemeClr>
                </a:solidFill>
              </a:rPr>
              <a:t>Les ressources au service de la mobilité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0F45DB4-DA22-4FEF-B10D-5EF5E0198C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3608" y="4691987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8169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ppt/theme/themeOverride2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ppt/theme/themeOverride3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2723</TotalTime>
  <Words>632</Words>
  <Application>Microsoft Office PowerPoint</Application>
  <PresentationFormat>Grand écran</PresentationFormat>
  <Paragraphs>79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Facette</vt:lpstr>
      <vt:lpstr>Rencontres de l’emploi – janvier 2021</vt:lpstr>
      <vt:lpstr>Présentation PowerPoint</vt:lpstr>
      <vt:lpstr>Présentation PowerPoint</vt:lpstr>
      <vt:lpstr>1. Les enjeux de la mobilité : mobilité subie ou choisie</vt:lpstr>
      <vt:lpstr>1. Les enjeux de la mobilité : une réponse à une nécessaire flexibilité </vt:lpstr>
      <vt:lpstr>1. Pourquoi évoquer la mobilité ? Une réponse à une nécessaire flexibilité </vt:lpstr>
      <vt:lpstr>Présentation PowerPoint</vt:lpstr>
      <vt:lpstr>2. Le droit à la mobilité : quel cadre réglementaire </vt:lpstr>
      <vt:lpstr>Présentation PowerPoint</vt:lpstr>
      <vt:lpstr>3. Les freins à dépasser pour l’agent</vt:lpstr>
      <vt:lpstr>3. Les freins à dépasser pour les collectivités</vt:lpstr>
      <vt:lpstr>Présentation PowerPoint</vt:lpstr>
      <vt:lpstr>4. Les ressources au service de la mobilité : en interne</vt:lpstr>
      <vt:lpstr>4. Les ressources au service de la mobilité : en externe</vt:lpstr>
      <vt:lpstr>Merci pour votre attention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 DE PARTICIPATION « PREVOYANCE » CENTRE DE GESTION DES VOSGES</dc:title>
  <dc:creator>Frederic Scheer</dc:creator>
  <cp:lastModifiedBy>Anais HAYOT</cp:lastModifiedBy>
  <cp:revision>376</cp:revision>
  <cp:lastPrinted>2017-06-07T14:27:52Z</cp:lastPrinted>
  <dcterms:created xsi:type="dcterms:W3CDTF">2013-09-18T09:23:37Z</dcterms:created>
  <dcterms:modified xsi:type="dcterms:W3CDTF">2021-01-12T11:33:42Z</dcterms:modified>
</cp:coreProperties>
</file>