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29" r:id="rId3"/>
    <p:sldId id="34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0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D52D7-42E9-CCFF-E7B4-95DADA7EE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DBE943-5168-4CE4-FE76-DBF53F8A2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C0925-AC69-3883-14D4-2DA2B092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4D2403-8651-BD4C-5242-3F22252AF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890A90-636E-CA71-4403-7D88CD3F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42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D011C-7F0E-7230-5626-7EB557BF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75BF64-2DDA-FE55-D3C1-807E926AA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0296A-5652-D98F-F384-46159A00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78425-62BA-E9A9-1EC2-F3CD63A7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4B7AB2-E2F0-2110-ACEF-12DD4C3B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35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1CA41C3-28B9-DB75-620C-4F5EAF9FC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F7F10F-EFAD-FAD3-EC63-C21561ED9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48892-8DFA-F103-30B7-6E618E18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1BA8E-A635-77BA-790E-F1F9484D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B8E14A-D279-B510-42CC-E6BEC5A1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1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B270BE-D819-00FA-8C5B-56BB5587C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70D6F2-31F0-3DC6-D750-1AAAC29E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0B50D-E9F8-DC17-49FC-BCAE2C91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565B7B-0DEE-D096-877E-C0A1EC54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148351-DC9B-7B37-9E86-C78B77CA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74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816E85-07D5-DC50-710D-789516E6C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2C9337-C1E3-E749-A6F5-09D86F3B7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DDF8D0-4919-C35E-E484-9C705834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D70567-A7E1-75F4-9F21-A5C3F601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DFD661-E543-415A-94AB-EE78C1CD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24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12938-8899-A424-A651-CA52CB6A1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39AB1F-1979-F133-6C96-B4185E753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69D72A-F839-A2C2-E787-23293A237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528E5F-E655-C45D-7942-AB98C828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E1C33B-0E4E-80CC-D492-B3853A68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7ECD02-3BB5-008B-D225-709B90C6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65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085D3-5AF2-5336-3714-5AA819B68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A310F0-04D9-256F-5514-540DDB288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DD7434-63EA-218D-6722-89433C4FC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DFC9F4-219B-3850-93A9-3CBD3880F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56370B-6CC5-4A49-8F60-4079C3664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ACAC59-F60B-4AE6-F102-94C395BC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86F3468-F951-ECA0-2BF1-26070C8C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B3E0892-C728-134C-FCB4-CFF06E32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021C9-0142-8D48-AFCC-4BD8DF59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F08195-661F-93DA-70F6-647EA1DF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140D4B-3462-5504-BD39-B0EB509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9062F6-82A7-675A-9ACA-0683134E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45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6F2F20-2E87-AE3E-060D-E14F747A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D1D418-C13F-9EA2-2AA5-6387B0053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1CEAB3-B951-241D-DF5B-289B4592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34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BD7D06-1F51-CE9E-4269-C055D41F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67C9B-D770-36B6-03BE-A887DAEB1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35B8AE-3760-ED43-7671-83A9E7923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858DC5-3715-FFC9-57DA-62FDE8E4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C9689D-1FAA-C98F-A0E9-A63D5100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9895D7-34E8-6039-55E5-DFC24F6EE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1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71F5C-9768-AE8E-9FEB-B9429BAC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927692-8672-9D00-2AA4-71761D768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B3F560-F8D5-3E9C-F38E-F37258416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C7A2FB-6A67-4EFD-0F2E-4321C287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54C0AE-9CF8-9A6F-0D14-966BEED2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6E9F31-2AFA-2700-11D0-521A74AC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83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52B7BD-535B-95B4-8F94-3D82DDB1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E1FA84-5918-131F-8012-CC3435F83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2D841A-186E-FEB8-A69F-AC594D91F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14CF-83D4-4CF0-AC5E-D6B469B85F76}" type="datetimeFigureOut">
              <a:rPr lang="fr-FR" smtClean="0"/>
              <a:t>25/07/2023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2CD35B-BB39-1933-AA0A-D920DB62E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140B42-C29D-D555-C98B-201FA14D3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039E-F400-4E12-977D-550B68D1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4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9AE4C9-EE4E-A55E-80FF-7F62D1012D38}"/>
              </a:ext>
            </a:extLst>
          </p:cNvPr>
          <p:cNvSpPr/>
          <p:nvPr/>
        </p:nvSpPr>
        <p:spPr>
          <a:xfrm>
            <a:off x="2205402" y="2366285"/>
            <a:ext cx="7781188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fr-FR" sz="3200" i="0" u="sng" strike="noStrike" kern="1200" cap="none" spc="0" normalizeH="0" baseline="0" noProof="0" dirty="0">
                <a:ln w="0">
                  <a:noFill/>
                </a:ln>
                <a:solidFill>
                  <a:srgbClr val="272A5F"/>
                </a:solidFill>
                <a:uLnTx/>
                <a:uFillTx/>
                <a:latin typeface="+mj-lt"/>
                <a:ea typeface="+mj-ea"/>
              </a:rPr>
              <a:t>Contrat-cadre d’Action Sociale 2023-2026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F50D582-30AD-9E00-4651-917B5B31B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76" y="724908"/>
            <a:ext cx="6142448" cy="142504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9E79360-0DE6-BDE4-0015-AEE786E8FDEF}"/>
              </a:ext>
            </a:extLst>
          </p:cNvPr>
          <p:cNvSpPr txBox="1"/>
          <p:nvPr/>
        </p:nvSpPr>
        <p:spPr>
          <a:xfrm>
            <a:off x="4621919" y="4267198"/>
            <a:ext cx="294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Les dates à retenir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3EC4FA-FC7F-C5BD-9AB4-1437A2B79806}"/>
              </a:ext>
            </a:extLst>
          </p:cNvPr>
          <p:cNvSpPr txBox="1"/>
          <p:nvPr/>
        </p:nvSpPr>
        <p:spPr>
          <a:xfrm>
            <a:off x="4177931" y="3347519"/>
            <a:ext cx="383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E94059"/>
                </a:solidFill>
              </a:rPr>
              <a:t>PASS SOCIAL – </a:t>
            </a:r>
            <a:r>
              <a:rPr lang="fr-FR" sz="2800" b="1" dirty="0" err="1">
                <a:solidFill>
                  <a:srgbClr val="E94059"/>
                </a:solidFill>
              </a:rPr>
              <a:t>Plurélya</a:t>
            </a:r>
            <a:r>
              <a:rPr lang="fr-FR" sz="2800" b="1" dirty="0">
                <a:solidFill>
                  <a:srgbClr val="E9405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831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1EFCB8A-4312-E73F-04D7-468C09901CD3}"/>
              </a:ext>
            </a:extLst>
          </p:cNvPr>
          <p:cNvSpPr txBox="1"/>
          <p:nvPr/>
        </p:nvSpPr>
        <p:spPr>
          <a:xfrm>
            <a:off x="213954" y="1659285"/>
            <a:ext cx="117640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800" dirty="0">
                <a:sym typeface="Wingdings" panose="05000000000000000000" pitchFamily="2" charset="2"/>
              </a:rPr>
              <a:t>La carte </a:t>
            </a:r>
            <a:r>
              <a:rPr lang="fr-FR" sz="2800" dirty="0">
                <a:solidFill>
                  <a:srgbClr val="FF0000"/>
                </a:solidFill>
                <a:sym typeface="Wingdings" panose="05000000000000000000" pitchFamily="2" charset="2"/>
              </a:rPr>
              <a:t>cadeau de Noël </a:t>
            </a:r>
            <a:r>
              <a:rPr lang="fr-FR" sz="2800" dirty="0">
                <a:sym typeface="Wingdings" panose="05000000000000000000" pitchFamily="2" charset="2"/>
              </a:rPr>
              <a:t> A tout moment dans l’année mais </a:t>
            </a:r>
            <a:r>
              <a:rPr lang="fr-FR" sz="2800" dirty="0">
                <a:solidFill>
                  <a:srgbClr val="FF0000"/>
                </a:solidFill>
                <a:sym typeface="Wingdings" panose="05000000000000000000" pitchFamily="2" charset="2"/>
              </a:rPr>
              <a:t>avant le 30/11</a:t>
            </a:r>
          </a:p>
          <a:p>
            <a:pPr marL="285750" indent="-285750">
              <a:buFontTx/>
              <a:buChar char="-"/>
            </a:pPr>
            <a:endParaRPr lang="fr-FR" sz="28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sz="2800" dirty="0">
                <a:sym typeface="Wingdings" panose="05000000000000000000" pitchFamily="2" charset="2"/>
              </a:rPr>
              <a:t>Les allocations </a:t>
            </a:r>
            <a:r>
              <a:rPr lang="fr-FR" sz="2800" dirty="0">
                <a:solidFill>
                  <a:srgbClr val="FC8604"/>
                </a:solidFill>
                <a:sym typeface="Wingdings" panose="05000000000000000000" pitchFamily="2" charset="2"/>
              </a:rPr>
              <a:t>scolaires collège et lycée </a:t>
            </a:r>
            <a:r>
              <a:rPr lang="fr-FR" sz="2800" dirty="0">
                <a:sym typeface="Wingdings" panose="05000000000000000000" pitchFamily="2" charset="2"/>
              </a:rPr>
              <a:t> </a:t>
            </a:r>
            <a:r>
              <a:rPr lang="fr-FR" sz="2800" dirty="0">
                <a:solidFill>
                  <a:srgbClr val="FC8604"/>
                </a:solidFill>
                <a:sym typeface="Wingdings" panose="05000000000000000000" pitchFamily="2" charset="2"/>
              </a:rPr>
              <a:t>Entre le 01/09 et 31/10</a:t>
            </a:r>
          </a:p>
          <a:p>
            <a:endParaRPr lang="fr-FR" sz="28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sz="2800" dirty="0">
                <a:sym typeface="Wingdings" panose="05000000000000000000" pitchFamily="2" charset="2"/>
              </a:rPr>
              <a:t>Les épargnes </a:t>
            </a:r>
            <a:r>
              <a:rPr lang="fr-FR" sz="2800" dirty="0">
                <a:solidFill>
                  <a:srgbClr val="32D816"/>
                </a:solidFill>
                <a:sym typeface="Wingdings" panose="05000000000000000000" pitchFamily="2" charset="2"/>
              </a:rPr>
              <a:t>Chèques-Vacances</a:t>
            </a:r>
            <a:r>
              <a:rPr lang="fr-FR" sz="2800" dirty="0">
                <a:sym typeface="Wingdings" panose="05000000000000000000" pitchFamily="2" charset="2"/>
              </a:rPr>
              <a:t> 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8029FF"/>
                </a:solidFill>
                <a:sym typeface="Wingdings" panose="05000000000000000000" pitchFamily="2" charset="2"/>
              </a:rPr>
              <a:t>Avant le 05/03 </a:t>
            </a:r>
            <a:r>
              <a:rPr lang="fr-FR" sz="2800" dirty="0">
                <a:sym typeface="Wingdings" panose="05000000000000000000" pitchFamily="2" charset="2"/>
              </a:rPr>
              <a:t>pour une épargne sur </a:t>
            </a:r>
            <a:r>
              <a:rPr lang="fr-FR" sz="2800" dirty="0">
                <a:solidFill>
                  <a:srgbClr val="8029FF"/>
                </a:solidFill>
                <a:sym typeface="Wingdings" panose="05000000000000000000" pitchFamily="2" charset="2"/>
              </a:rPr>
              <a:t>8 mois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E93E59"/>
                </a:solidFill>
                <a:sym typeface="Wingdings" panose="05000000000000000000" pitchFamily="2" charset="2"/>
              </a:rPr>
              <a:t>Avant le 05/06 </a:t>
            </a:r>
            <a:r>
              <a:rPr lang="fr-FR" sz="2800" dirty="0">
                <a:sym typeface="Wingdings" panose="05000000000000000000" pitchFamily="2" charset="2"/>
              </a:rPr>
              <a:t>pour une épargne sur </a:t>
            </a:r>
            <a:r>
              <a:rPr lang="fr-FR" sz="2800" dirty="0">
                <a:solidFill>
                  <a:srgbClr val="E93E59"/>
                </a:solidFill>
                <a:sym typeface="Wingdings" panose="05000000000000000000" pitchFamily="2" charset="2"/>
              </a:rPr>
              <a:t>5 mois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rgbClr val="00B0F0"/>
                </a:solidFill>
                <a:sym typeface="Wingdings" panose="05000000000000000000" pitchFamily="2" charset="2"/>
              </a:rPr>
              <a:t>Avant le 05/07 </a:t>
            </a:r>
            <a:r>
              <a:rPr lang="fr-FR" sz="2800" dirty="0">
                <a:sym typeface="Wingdings" panose="05000000000000000000" pitchFamily="2" charset="2"/>
              </a:rPr>
              <a:t>pour une épargne sur </a:t>
            </a:r>
            <a:r>
              <a:rPr lang="fr-FR" sz="2800" dirty="0">
                <a:solidFill>
                  <a:srgbClr val="00B0F0"/>
                </a:solidFill>
                <a:sym typeface="Wingdings" panose="05000000000000000000" pitchFamily="2" charset="2"/>
              </a:rPr>
              <a:t>4 mois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1825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3E172BD-1DE2-F7C6-F085-69B32D321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4599" y="1110473"/>
            <a:ext cx="3513365" cy="335034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52E8196-8A4D-D5C2-7B96-3F891C8B1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78" y="5094514"/>
            <a:ext cx="4371869" cy="1014274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62343A5-07B2-E60F-CF72-E15551EE82F5}"/>
              </a:ext>
            </a:extLst>
          </p:cNvPr>
          <p:cNvSpPr/>
          <p:nvPr/>
        </p:nvSpPr>
        <p:spPr>
          <a:xfrm>
            <a:off x="1265629" y="2167875"/>
            <a:ext cx="3513365" cy="2292942"/>
          </a:xfrm>
          <a:prstGeom prst="roundRect">
            <a:avLst/>
          </a:prstGeom>
          <a:solidFill>
            <a:srgbClr val="F8A72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Service Action Sociale</a:t>
            </a:r>
          </a:p>
          <a:p>
            <a:pPr algn="ctr"/>
            <a:r>
              <a:rPr lang="fr-FR" b="1" dirty="0">
                <a:solidFill>
                  <a:srgbClr val="002060"/>
                </a:solidFill>
              </a:rPr>
              <a:t>09.73.05.74.59</a:t>
            </a:r>
          </a:p>
          <a:p>
            <a:pPr algn="ctr"/>
            <a:endParaRPr lang="fr-FR" b="1" dirty="0">
              <a:solidFill>
                <a:srgbClr val="002060"/>
              </a:solidFill>
            </a:endParaRPr>
          </a:p>
          <a:p>
            <a:pPr algn="ctr"/>
            <a:r>
              <a:rPr lang="fr-FR" b="1" dirty="0">
                <a:solidFill>
                  <a:srgbClr val="002060"/>
                </a:solidFill>
              </a:rPr>
              <a:t>actionsociale@cdg88.fr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31D5C1-A773-33F4-146D-8B15FAD412D4}"/>
              </a:ext>
            </a:extLst>
          </p:cNvPr>
          <p:cNvSpPr/>
          <p:nvPr/>
        </p:nvSpPr>
        <p:spPr>
          <a:xfrm>
            <a:off x="5154003" y="272146"/>
            <a:ext cx="1883994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fr-FR" sz="3200" b="1" i="0" u="sng" strike="noStrike" kern="1200" cap="none" spc="0" normalizeH="0" baseline="0" noProof="0" dirty="0">
                <a:ln w="0">
                  <a:noFill/>
                </a:ln>
                <a:solidFill>
                  <a:srgbClr val="272A5F"/>
                </a:solidFill>
                <a:uLnTx/>
                <a:uFillTx/>
                <a:latin typeface="+mj-lt"/>
                <a:ea typeface="+mj-ea"/>
              </a:rPr>
              <a:t>CONTACTS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534B61C-975B-146D-B87B-4DD1696D5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943" y="5094514"/>
            <a:ext cx="3168679" cy="110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970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80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Océane Gornet</dc:creator>
  <cp:lastModifiedBy>Océane Gornet</cp:lastModifiedBy>
  <cp:revision>4</cp:revision>
  <dcterms:created xsi:type="dcterms:W3CDTF">2023-04-19T10:05:40Z</dcterms:created>
  <dcterms:modified xsi:type="dcterms:W3CDTF">2023-07-25T12:27:35Z</dcterms:modified>
</cp:coreProperties>
</file>